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Times New Roman"/>
          <a:ea typeface="Times New Roman"/>
          <a:cs typeface="Times New Roman"/>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Times New Roman"/>
          <a:ea typeface="Times New Roman"/>
          <a:cs typeface="Times New Roman"/>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Times New Roman"/>
          <a:ea typeface="Times New Roman"/>
          <a:cs typeface="Times New Roman"/>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prstGeom prst="rect">
            <a:avLst/>
          </a:prstGeom>
        </p:spPr>
        <p:txBody>
          <a:bodyPr/>
          <a:lstStyle/>
          <a:p>
            <a:endParaRPr/>
          </a:p>
        </p:txBody>
      </p:sp>
      <p:sp>
        <p:nvSpPr>
          <p:cNvPr id="121" name="Shape 121"/>
          <p:cNvSpPr>
            <a:spLocks noGrp="1"/>
          </p:cNvSpPr>
          <p:nvPr>
            <p:ph type="body" sz="quarter" idx="1"/>
          </p:nvPr>
        </p:nvSpPr>
        <p:spPr>
          <a:prstGeom prst="rect">
            <a:avLst/>
          </a:prstGeom>
        </p:spPr>
        <p:txBody>
          <a:bodyPr/>
          <a:lstStyle/>
          <a:p>
            <a:r>
              <a:t>Category 1 - 10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r>
              <a:t>Category 1 - 20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629400" y="274638"/>
            <a:ext cx="2057400" cy="5851526"/>
          </a:xfrm>
          <a:prstGeom prst="rect">
            <a:avLst/>
          </a:prstGeom>
        </p:spPr>
        <p:txBody>
          <a:bodyPr/>
          <a:lstStyle/>
          <a:p>
            <a:r>
              <a:t>Title Text</a:t>
            </a:r>
          </a:p>
        </p:txBody>
      </p:sp>
      <p:sp>
        <p:nvSpPr>
          <p:cNvPr id="102"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atin typeface="+mn-lt"/>
                <a:ea typeface="+mn-ea"/>
                <a:cs typeface="+mn-cs"/>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chemeClr val="accent3">
              <a:lumOff val="44000"/>
            </a:schemeClr>
          </a:solidFill>
          <a:uFillTx/>
          <a:latin typeface="Times New Roman"/>
          <a:ea typeface="Times New Roman"/>
          <a:cs typeface="Times New Roman"/>
          <a:sym typeface="Times New Roman"/>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chemeClr val="accent3">
              <a:lumOff val="44000"/>
            </a:schemeClr>
          </a:solidFill>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4.xml"/><Relationship Id="rId18" Type="http://schemas.openxmlformats.org/officeDocument/2006/relationships/slide" Target="slide5.xml"/><Relationship Id="rId26" Type="http://schemas.openxmlformats.org/officeDocument/2006/relationships/slide" Target="slide21.xml"/><Relationship Id="rId3" Type="http://schemas.openxmlformats.org/officeDocument/2006/relationships/slide" Target="slide2.xml"/><Relationship Id="rId21" Type="http://schemas.openxmlformats.org/officeDocument/2006/relationships/slide" Target="slide20.xml"/><Relationship Id="rId7" Type="http://schemas.openxmlformats.org/officeDocument/2006/relationships/slide" Target="slide22.xml"/><Relationship Id="rId12" Type="http://schemas.openxmlformats.org/officeDocument/2006/relationships/slide" Target="slide23.xml"/><Relationship Id="rId17" Type="http://schemas.openxmlformats.org/officeDocument/2006/relationships/slide" Target="slide24.xml"/><Relationship Id="rId25" Type="http://schemas.openxmlformats.org/officeDocument/2006/relationships/slide" Target="slide16.xml"/><Relationship Id="rId2" Type="http://schemas.openxmlformats.org/officeDocument/2006/relationships/image" Target="../media/image1.gif"/><Relationship Id="rId16" Type="http://schemas.openxmlformats.org/officeDocument/2006/relationships/slide" Target="slide19.xml"/><Relationship Id="rId20"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18.xml"/><Relationship Id="rId24" Type="http://schemas.openxmlformats.org/officeDocument/2006/relationships/slide" Target="slide11.xml"/><Relationship Id="rId5" Type="http://schemas.openxmlformats.org/officeDocument/2006/relationships/slide" Target="slide12.xml"/><Relationship Id="rId15" Type="http://schemas.openxmlformats.org/officeDocument/2006/relationships/slide" Target="slide14.xml"/><Relationship Id="rId23" Type="http://schemas.openxmlformats.org/officeDocument/2006/relationships/slide" Target="slide6.xml"/><Relationship Id="rId28" Type="http://schemas.openxmlformats.org/officeDocument/2006/relationships/image" Target="../media/image2.png"/><Relationship Id="rId10" Type="http://schemas.openxmlformats.org/officeDocument/2006/relationships/slide" Target="slide13.xml"/><Relationship Id="rId19" Type="http://schemas.openxmlformats.org/officeDocument/2006/relationships/slide" Target="slide10.xml"/><Relationship Id="rId4" Type="http://schemas.openxmlformats.org/officeDocument/2006/relationships/slide" Target="slide7.xml"/><Relationship Id="rId9" Type="http://schemas.openxmlformats.org/officeDocument/2006/relationships/slide" Target="slide8.xml"/><Relationship Id="rId14" Type="http://schemas.openxmlformats.org/officeDocument/2006/relationships/slide" Target="slide9.xml"/><Relationship Id="rId22" Type="http://schemas.openxmlformats.org/officeDocument/2006/relationships/slide" Target="slide25.xml"/><Relationship Id="rId27" Type="http://schemas.openxmlformats.org/officeDocument/2006/relationships/slide" Target="slide2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160" descr="Picture 160"/>
          <p:cNvPicPr>
            <a:picLocks/>
          </p:cNvPicPr>
          <p:nvPr/>
        </p:nvPicPr>
        <p:blipFill>
          <a:blip r:embed="rId2">
            <a:extLst/>
          </a:blip>
          <a:stretch>
            <a:fillRect/>
          </a:stretch>
        </p:blipFill>
        <p:spPr>
          <a:xfrm>
            <a:off x="304800" y="0"/>
            <a:ext cx="950913" cy="1143000"/>
          </a:xfrm>
          <a:prstGeom prst="rect">
            <a:avLst/>
          </a:prstGeom>
          <a:ln w="12700">
            <a:miter lim="400000"/>
          </a:ln>
        </p:spPr>
      </p:pic>
      <p:sp>
        <p:nvSpPr>
          <p:cNvPr id="113" name="Text Box 5"/>
          <p:cNvSpPr txBox="1"/>
          <p:nvPr/>
        </p:nvSpPr>
        <p:spPr>
          <a:xfrm>
            <a:off x="1524000" y="0"/>
            <a:ext cx="5943600" cy="727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500" b="1">
                <a:solidFill>
                  <a:schemeClr val="accent3">
                    <a:lumOff val="44000"/>
                  </a:schemeClr>
                </a:solidFill>
              </a:defRPr>
            </a:lvl1pPr>
          </a:lstStyle>
          <a:p>
            <a:r>
              <a:t>GENETIC II Jeopardy</a:t>
            </a:r>
          </a:p>
        </p:txBody>
      </p:sp>
      <p:graphicFrame>
        <p:nvGraphicFramePr>
          <p:cNvPr id="114" name="Group 159"/>
          <p:cNvGraphicFramePr/>
          <p:nvPr/>
        </p:nvGraphicFramePr>
        <p:xfrm>
          <a:off x="457200" y="1143000"/>
          <a:ext cx="8382000" cy="5410202"/>
        </p:xfrm>
        <a:graphic>
          <a:graphicData uri="http://schemas.openxmlformats.org/drawingml/2006/table">
            <a:tbl>
              <a:tblPr>
                <a:tableStyleId>{4C3C2611-4C71-4FC5-86AE-919BDF0F9419}</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563563">
                <a:tc>
                  <a:txBody>
                    <a:bodyPr/>
                    <a:lstStyle/>
                    <a:p>
                      <a:pPr algn="ctr">
                        <a:spcBef>
                          <a:spcPts val="300"/>
                        </a:spcBef>
                        <a:defRPr sz="1800"/>
                      </a:pPr>
                      <a:r>
                        <a:rPr sz="1600" b="1">
                          <a:solidFill>
                            <a:schemeClr val="accent3">
                              <a:lumOff val="44000"/>
                            </a:schemeClr>
                          </a:solidFill>
                          <a:sym typeface="Times New Roman"/>
                        </a:rPr>
                        <a:t>Category 1</a:t>
                      </a:r>
                    </a:p>
                  </a:txBody>
                  <a:tcPr marL="45720" marR="45720" horzOverflow="overflow">
                    <a:noFill/>
                  </a:tcPr>
                </a:tc>
                <a:tc>
                  <a:txBody>
                    <a:bodyPr/>
                    <a:lstStyle/>
                    <a:p>
                      <a:pPr algn="ctr">
                        <a:spcBef>
                          <a:spcPts val="300"/>
                        </a:spcBef>
                        <a:defRPr sz="1800"/>
                      </a:pPr>
                      <a:r>
                        <a:rPr sz="1600" b="1">
                          <a:solidFill>
                            <a:schemeClr val="accent3">
                              <a:lumOff val="44000"/>
                            </a:schemeClr>
                          </a:solidFill>
                          <a:sym typeface="Times New Roman"/>
                        </a:rPr>
                        <a:t>Category 2</a:t>
                      </a:r>
                    </a:p>
                  </a:txBody>
                  <a:tcPr marL="45720" marR="45720" horzOverflow="overflow">
                    <a:noFill/>
                  </a:tcPr>
                </a:tc>
                <a:tc>
                  <a:txBody>
                    <a:bodyPr/>
                    <a:lstStyle/>
                    <a:p>
                      <a:pPr algn="ctr">
                        <a:spcBef>
                          <a:spcPts val="300"/>
                        </a:spcBef>
                        <a:defRPr sz="1800"/>
                      </a:pPr>
                      <a:r>
                        <a:rPr sz="1600" b="1">
                          <a:solidFill>
                            <a:schemeClr val="accent3">
                              <a:lumOff val="44000"/>
                            </a:schemeClr>
                          </a:solidFill>
                          <a:sym typeface="Times New Roman"/>
                        </a:rPr>
                        <a:t>Category 3</a:t>
                      </a:r>
                    </a:p>
                  </a:txBody>
                  <a:tcPr marL="45720" marR="45720" horzOverflow="overflow">
                    <a:noFill/>
                  </a:tcPr>
                </a:tc>
                <a:tc>
                  <a:txBody>
                    <a:bodyPr/>
                    <a:lstStyle/>
                    <a:p>
                      <a:pPr algn="ctr">
                        <a:spcBef>
                          <a:spcPts val="300"/>
                        </a:spcBef>
                        <a:defRPr sz="1800"/>
                      </a:pPr>
                      <a:r>
                        <a:rPr sz="1600" b="1">
                          <a:solidFill>
                            <a:schemeClr val="accent3">
                              <a:lumOff val="44000"/>
                            </a:schemeClr>
                          </a:solidFill>
                          <a:sym typeface="Times New Roman"/>
                        </a:rPr>
                        <a:t>Category 4</a:t>
                      </a:r>
                    </a:p>
                  </a:txBody>
                  <a:tcPr marL="45720" marR="45720" horzOverflow="overflow">
                    <a:noFill/>
                  </a:tcPr>
                </a:tc>
                <a:tc>
                  <a:txBody>
                    <a:bodyPr/>
                    <a:lstStyle/>
                    <a:p>
                      <a:pPr algn="ctr">
                        <a:spcBef>
                          <a:spcPts val="300"/>
                        </a:spcBef>
                        <a:defRPr sz="1800"/>
                      </a:pPr>
                      <a:r>
                        <a:rPr sz="1600" b="1">
                          <a:solidFill>
                            <a:schemeClr val="accent3">
                              <a:lumOff val="44000"/>
                            </a:schemeClr>
                          </a:solidFill>
                          <a:sym typeface="Times New Roman"/>
                        </a:rPr>
                        <a:t>Category 5</a:t>
                      </a:r>
                    </a:p>
                  </a:txBody>
                  <a:tcPr marL="45720" marR="45720" horzOverflow="overflow">
                    <a:noFill/>
                  </a:tcPr>
                </a:tc>
                <a:extLst>
                  <a:ext uri="{0D108BD9-81ED-4DB2-BD59-A6C34878D82A}">
                    <a16:rowId xmlns:a16="http://schemas.microsoft.com/office/drawing/2014/main" val="10000"/>
                  </a:ext>
                </a:extLst>
              </a:tr>
              <a:tr h="969963">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3" action="ppaction://hlinksldjump"/>
                        </a:rPr>
                        <a:t>10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4" action="ppaction://hlinksldjump"/>
                        </a:rPr>
                        <a:t>10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5" action="ppaction://hlinksldjump"/>
                        </a:rPr>
                        <a:t>10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6" action="ppaction://hlinksldjump"/>
                        </a:rPr>
                        <a:t>10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7" action="ppaction://hlinksldjump"/>
                        </a:rPr>
                        <a:t>10</a:t>
                      </a:r>
                    </a:p>
                  </a:txBody>
                  <a:tcPr marL="45720" marR="45720" horzOverflow="overflow">
                    <a:noFill/>
                  </a:tcPr>
                </a:tc>
                <a:extLst>
                  <a:ext uri="{0D108BD9-81ED-4DB2-BD59-A6C34878D82A}">
                    <a16:rowId xmlns:a16="http://schemas.microsoft.com/office/drawing/2014/main" val="10001"/>
                  </a:ext>
                </a:extLst>
              </a:tr>
              <a:tr h="968375">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8" action="ppaction://hlinksldjump"/>
                        </a:rPr>
                        <a:t>20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9" action="ppaction://hlinksldjump"/>
                        </a:rPr>
                        <a:t>20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0" action="ppaction://hlinksldjump"/>
                        </a:rPr>
                        <a:t>20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1" action="ppaction://hlinksldjump"/>
                        </a:rPr>
                        <a:t>20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2" action="ppaction://hlinksldjump"/>
                        </a:rPr>
                        <a:t>20</a:t>
                      </a:r>
                    </a:p>
                  </a:txBody>
                  <a:tcPr marL="45720" marR="45720" horzOverflow="overflow">
                    <a:noFill/>
                  </a:tcPr>
                </a:tc>
                <a:extLst>
                  <a:ext uri="{0D108BD9-81ED-4DB2-BD59-A6C34878D82A}">
                    <a16:rowId xmlns:a16="http://schemas.microsoft.com/office/drawing/2014/main" val="10002"/>
                  </a:ext>
                </a:extLst>
              </a:tr>
              <a:tr h="969963">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3" action="ppaction://hlinksldjump"/>
                        </a:rPr>
                        <a:t>30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4" action="ppaction://hlinksldjump"/>
                        </a:rPr>
                        <a:t>30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5" action="ppaction://hlinksldjump"/>
                        </a:rPr>
                        <a:t>30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6" action="ppaction://hlinksldjump"/>
                        </a:rPr>
                        <a:t>30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7" action="ppaction://hlinksldjump"/>
                        </a:rPr>
                        <a:t>30</a:t>
                      </a:r>
                    </a:p>
                  </a:txBody>
                  <a:tcPr marL="45720" marR="45720" horzOverflow="overflow">
                    <a:noFill/>
                  </a:tcPr>
                </a:tc>
                <a:extLst>
                  <a:ext uri="{0D108BD9-81ED-4DB2-BD59-A6C34878D82A}">
                    <a16:rowId xmlns:a16="http://schemas.microsoft.com/office/drawing/2014/main" val="10003"/>
                  </a:ext>
                </a:extLst>
              </a:tr>
              <a:tr h="968375">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8" action="ppaction://hlinksldjump"/>
                        </a:rPr>
                        <a:t>40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19" action="ppaction://hlinksldjump"/>
                        </a:rPr>
                        <a:t>40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0" action="ppaction://hlinksldjump"/>
                        </a:rPr>
                        <a:t>40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1" action="ppaction://hlinksldjump"/>
                        </a:rPr>
                        <a:t>40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2" action="ppaction://hlinksldjump"/>
                        </a:rPr>
                        <a:t>40</a:t>
                      </a:r>
                    </a:p>
                  </a:txBody>
                  <a:tcPr marL="45720" marR="45720" horzOverflow="overflow">
                    <a:noFill/>
                  </a:tcPr>
                </a:tc>
                <a:extLst>
                  <a:ext uri="{0D108BD9-81ED-4DB2-BD59-A6C34878D82A}">
                    <a16:rowId xmlns:a16="http://schemas.microsoft.com/office/drawing/2014/main" val="10004"/>
                  </a:ext>
                </a:extLst>
              </a:tr>
              <a:tr h="969963">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3" action="ppaction://hlinksldjump"/>
                        </a:rPr>
                        <a:t>50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4" action="ppaction://hlinksldjump"/>
                        </a:rPr>
                        <a:t>50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5" action="ppaction://hlinksldjump"/>
                        </a:rPr>
                        <a:t>50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6" action="ppaction://hlinksldjump"/>
                        </a:rPr>
                        <a:t>50</a:t>
                      </a:r>
                    </a:p>
                  </a:txBody>
                  <a:tcPr marL="45720" marR="45720" horzOverflow="overflow">
                    <a:noFill/>
                  </a:tcPr>
                </a:tc>
                <a:tc>
                  <a:txBody>
                    <a:bodyPr/>
                    <a:lstStyle/>
                    <a:p>
                      <a:pPr algn="ctr">
                        <a:spcBef>
                          <a:spcPts val="800"/>
                        </a:spcBef>
                        <a:defRPr sz="3600">
                          <a:solidFill>
                            <a:schemeClr val="accent3">
                              <a:lumOff val="44000"/>
                            </a:schemeClr>
                          </a:solidFill>
                          <a:sym typeface="Times New Roman"/>
                        </a:defRPr>
                      </a:pPr>
                      <a:r>
                        <a:rPr u="sng">
                          <a:uFill>
                            <a:solidFill>
                              <a:schemeClr val="accent3">
                                <a:lumOff val="44000"/>
                              </a:schemeClr>
                            </a:solidFill>
                          </a:uFill>
                          <a:hlinkClick r:id="rId27" action="ppaction://hlinksldjump"/>
                        </a:rPr>
                        <a:t>50</a:t>
                      </a:r>
                    </a:p>
                  </a:txBody>
                  <a:tcPr marL="45720" marR="45720" horzOverflow="overflow">
                    <a:noFill/>
                  </a:tcPr>
                </a:tc>
                <a:extLst>
                  <a:ext uri="{0D108BD9-81ED-4DB2-BD59-A6C34878D82A}">
                    <a16:rowId xmlns:a16="http://schemas.microsoft.com/office/drawing/2014/main" val="10005"/>
                  </a:ext>
                </a:extLst>
              </a:tr>
            </a:tbl>
          </a:graphicData>
        </a:graphic>
      </p:graphicFrame>
      <p:pic>
        <p:nvPicPr>
          <p:cNvPr id="115" name="Picture 162" descr="Picture 162"/>
          <p:cNvPicPr>
            <a:picLocks noChangeAspect="1"/>
          </p:cNvPicPr>
          <p:nvPr/>
        </p:nvPicPr>
        <p:blipFill>
          <a:blip r:embed="rId28">
            <a:extLst/>
          </a:blip>
          <a:stretch>
            <a:fillRect/>
          </a:stretch>
        </p:blipFill>
        <p:spPr>
          <a:xfrm>
            <a:off x="7620000" y="304800"/>
            <a:ext cx="1524000" cy="74612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 Box 4"/>
          <p:cNvSpPr txBox="1"/>
          <p:nvPr/>
        </p:nvSpPr>
        <p:spPr>
          <a:xfrm>
            <a:off x="2209800" y="1752600"/>
            <a:ext cx="6999199"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3600">
                <a:solidFill>
                  <a:schemeClr val="accent3">
                    <a:lumOff val="44000"/>
                  </a:schemeClr>
                </a:solidFill>
              </a:defRPr>
            </a:pPr>
            <a:r>
              <a:t>Who does the man pass his X linked </a:t>
            </a:r>
          </a:p>
          <a:p>
            <a:pPr>
              <a:defRPr sz="3600">
                <a:solidFill>
                  <a:schemeClr val="accent3">
                    <a:lumOff val="44000"/>
                  </a:schemeClr>
                </a:solidFill>
              </a:defRPr>
            </a:pPr>
            <a:r>
              <a:t>allele to? (be specific)</a:t>
            </a:r>
          </a:p>
        </p:txBody>
      </p:sp>
      <p:pic>
        <p:nvPicPr>
          <p:cNvPr id="155"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56" name="TextBox 3"/>
          <p:cNvSpPr txBox="1"/>
          <p:nvPr/>
        </p:nvSpPr>
        <p:spPr>
          <a:xfrm>
            <a:off x="3093718" y="3886200"/>
            <a:ext cx="3154682"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all of his daughters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56"/>
                                        </p:tgtEl>
                                        <p:attrNameLst>
                                          <p:attrName>style.visibility</p:attrName>
                                        </p:attrNameLst>
                                      </p:cBhvr>
                                      <p:to>
                                        <p:strVal val="visible"/>
                                      </p:to>
                                    </p:set>
                                    <p:animEffect transition="in" filter="blinds(horizontal)">
                                      <p:cBhvr>
                                        <p:cTn id="7" dur="5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 Box 4"/>
          <p:cNvSpPr txBox="1"/>
          <p:nvPr/>
        </p:nvSpPr>
        <p:spPr>
          <a:xfrm>
            <a:off x="1076325" y="1666963"/>
            <a:ext cx="7060144" cy="6054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What could explain a male calico cat?</a:t>
            </a:r>
          </a:p>
        </p:txBody>
      </p:sp>
      <p:pic>
        <p:nvPicPr>
          <p:cNvPr id="159"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60" name="TextBox 3"/>
          <p:cNvSpPr txBox="1"/>
          <p:nvPr/>
        </p:nvSpPr>
        <p:spPr>
          <a:xfrm>
            <a:off x="3276600" y="3395602"/>
            <a:ext cx="3200400" cy="1138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nondisjunction leading to XXY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60"/>
                                        </p:tgtEl>
                                        <p:attrNameLst>
                                          <p:attrName>style.visibility</p:attrName>
                                        </p:attrNameLst>
                                      </p:cBhvr>
                                      <p:to>
                                        <p:strVal val="visible"/>
                                      </p:to>
                                    </p:set>
                                    <p:animEffect transition="in" filter="blinds(horizontal)">
                                      <p:cBhvr>
                                        <p:cTn id="7"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1"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 Box 4"/>
          <p:cNvSpPr txBox="1"/>
          <p:nvPr/>
        </p:nvSpPr>
        <p:spPr>
          <a:xfrm>
            <a:off x="717976" y="1401582"/>
            <a:ext cx="6134359" cy="1138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3600">
                <a:solidFill>
                  <a:schemeClr val="accent3">
                    <a:lumOff val="44000"/>
                  </a:schemeClr>
                </a:solidFill>
              </a:defRPr>
            </a:pPr>
            <a:r>
              <a:t>What cells would  we usually </a:t>
            </a:r>
          </a:p>
          <a:p>
            <a:pPr>
              <a:defRPr sz="3600">
                <a:solidFill>
                  <a:schemeClr val="accent3">
                    <a:lumOff val="44000"/>
                  </a:schemeClr>
                </a:solidFill>
              </a:defRPr>
            </a:pPr>
            <a:r>
              <a:t>find Barr bodies in? (be specific)</a:t>
            </a:r>
          </a:p>
        </p:txBody>
      </p:sp>
      <p:pic>
        <p:nvPicPr>
          <p:cNvPr id="163"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64" name="TextBox 3"/>
          <p:cNvSpPr txBox="1"/>
          <p:nvPr/>
        </p:nvSpPr>
        <p:spPr>
          <a:xfrm>
            <a:off x="1524000" y="3505200"/>
            <a:ext cx="63246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somatic cells of a female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64"/>
                                        </p:tgtEl>
                                        <p:attrNameLst>
                                          <p:attrName>style.visibility</p:attrName>
                                        </p:attrNameLst>
                                      </p:cBhvr>
                                      <p:to>
                                        <p:strVal val="visible"/>
                                      </p:to>
                                    </p:set>
                                    <p:animEffect transition="in" filter="blinds(horizontal)">
                                      <p:cBhvr>
                                        <p:cTn id="7"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 Box 4"/>
          <p:cNvSpPr txBox="1"/>
          <p:nvPr/>
        </p:nvSpPr>
        <p:spPr>
          <a:xfrm>
            <a:off x="77491" y="1091071"/>
            <a:ext cx="9060171" cy="16722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If we find THREE Barr bodies in a person’s non dividing cell, what must be their genetic makeup? </a:t>
            </a:r>
          </a:p>
        </p:txBody>
      </p:sp>
      <p:pic>
        <p:nvPicPr>
          <p:cNvPr id="167"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68" name="TextBox 3"/>
          <p:cNvSpPr txBox="1"/>
          <p:nvPr/>
        </p:nvSpPr>
        <p:spPr>
          <a:xfrm>
            <a:off x="3124200" y="3429000"/>
            <a:ext cx="26670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XXXX</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68"/>
                                        </p:tgtEl>
                                        <p:attrNameLst>
                                          <p:attrName>style.visibility</p:attrName>
                                        </p:attrNameLst>
                                      </p:cBhvr>
                                      <p:to>
                                        <p:strVal val="visible"/>
                                      </p:to>
                                    </p:set>
                                    <p:animEffect transition="in" filter="blinds(horizontal)">
                                      <p:cBhvr>
                                        <p:cTn id="7" dur="5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1"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 Box 4"/>
          <p:cNvSpPr txBox="1"/>
          <p:nvPr/>
        </p:nvSpPr>
        <p:spPr>
          <a:xfrm>
            <a:off x="304800" y="1752599"/>
            <a:ext cx="8953969" cy="22056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chemeClr val="accent3">
                    <a:lumOff val="44000"/>
                  </a:schemeClr>
                </a:solidFill>
              </a:defRPr>
            </a:pPr>
            <a:r>
              <a:t>If non disjunction occurs in only one of the two cells forming in Meiosis II, what would the </a:t>
            </a:r>
          </a:p>
          <a:p>
            <a:pPr>
              <a:defRPr sz="3600">
                <a:solidFill>
                  <a:schemeClr val="accent3">
                    <a:lumOff val="44000"/>
                  </a:schemeClr>
                </a:solidFill>
              </a:defRPr>
            </a:pPr>
            <a:r>
              <a:t>chromosome numbers be in the four gametes </a:t>
            </a:r>
          </a:p>
          <a:p>
            <a:pPr>
              <a:defRPr sz="3600">
                <a:solidFill>
                  <a:schemeClr val="accent3">
                    <a:lumOff val="44000"/>
                  </a:schemeClr>
                </a:solidFill>
              </a:defRPr>
            </a:pPr>
            <a:r>
              <a:t>formed (use n’s)  DAILY DOUBLE!!!</a:t>
            </a:r>
          </a:p>
        </p:txBody>
      </p:sp>
      <p:pic>
        <p:nvPicPr>
          <p:cNvPr id="171"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72" name="TextBox 3"/>
          <p:cNvSpPr txBox="1"/>
          <p:nvPr/>
        </p:nvSpPr>
        <p:spPr>
          <a:xfrm>
            <a:off x="2809161" y="3999403"/>
            <a:ext cx="2590801" cy="22056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One with n+1, one with n-1, two with 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72"/>
                                        </p:tgtEl>
                                        <p:attrNameLst>
                                          <p:attrName>style.visibility</p:attrName>
                                        </p:attrNameLst>
                                      </p:cBhvr>
                                      <p:to>
                                        <p:strVal val="visible"/>
                                      </p:to>
                                    </p:set>
                                    <p:animEffect transition="in" filter="blinds(horizontal)">
                                      <p:cBhvr>
                                        <p:cTn id="7"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 grpId="1"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 Box 4"/>
          <p:cNvSpPr txBox="1"/>
          <p:nvPr/>
        </p:nvSpPr>
        <p:spPr>
          <a:xfrm>
            <a:off x="455270" y="818899"/>
            <a:ext cx="8399598" cy="6054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A cell with 2n+1 chromosomes is what term?</a:t>
            </a:r>
          </a:p>
        </p:txBody>
      </p:sp>
      <p:pic>
        <p:nvPicPr>
          <p:cNvPr id="175"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76" name="TextBox 3"/>
          <p:cNvSpPr txBox="1"/>
          <p:nvPr/>
        </p:nvSpPr>
        <p:spPr>
          <a:xfrm>
            <a:off x="2876550" y="4191000"/>
            <a:ext cx="2590800" cy="22056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rgbClr val="FFFF00"/>
                </a:solidFill>
              </a:defRPr>
            </a:pPr>
            <a:r>
              <a:t>trisomic</a:t>
            </a:r>
          </a:p>
          <a:p>
            <a:pPr>
              <a:defRPr sz="3600">
                <a:solidFill>
                  <a:srgbClr val="FFFF00"/>
                </a:solidFill>
              </a:defRPr>
            </a:pPr>
            <a:r>
              <a:t>(a specific type of aneuploidy)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76"/>
                                        </p:tgtEl>
                                        <p:attrNameLst>
                                          <p:attrName>style.visibility</p:attrName>
                                        </p:attrNameLst>
                                      </p:cBhvr>
                                      <p:to>
                                        <p:strVal val="visible"/>
                                      </p:to>
                                    </p:set>
                                    <p:animEffect transition="in" filter="blinds(horizontal)">
                                      <p:cBhvr>
                                        <p:cTn id="7" dur="500"/>
                                        <p:tgtEl>
                                          <p:spTgt spid="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1"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 Box 4"/>
          <p:cNvSpPr txBox="1"/>
          <p:nvPr/>
        </p:nvSpPr>
        <p:spPr>
          <a:xfrm>
            <a:off x="1114425" y="1152434"/>
            <a:ext cx="8014058" cy="1138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3600">
                <a:solidFill>
                  <a:schemeClr val="accent3">
                    <a:lumOff val="44000"/>
                  </a:schemeClr>
                </a:solidFill>
              </a:defRPr>
            </a:pPr>
            <a:r>
              <a:t>What chromosome mistake leads to genes </a:t>
            </a:r>
          </a:p>
          <a:p>
            <a:pPr>
              <a:defRPr sz="3600">
                <a:solidFill>
                  <a:schemeClr val="accent3">
                    <a:lumOff val="44000"/>
                  </a:schemeClr>
                </a:solidFill>
              </a:defRPr>
            </a:pPr>
            <a:r>
              <a:t>being missing?</a:t>
            </a:r>
          </a:p>
        </p:txBody>
      </p:sp>
      <p:pic>
        <p:nvPicPr>
          <p:cNvPr id="179"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80" name="TextBox 3">
            <a:hlinkClick r:id="" action="ppaction://hlinkshowjump?jump=firstslide"/>
          </p:cNvPr>
          <p:cNvSpPr txBox="1"/>
          <p:nvPr/>
        </p:nvSpPr>
        <p:spPr>
          <a:xfrm>
            <a:off x="2775961" y="3294150"/>
            <a:ext cx="2667001" cy="6054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deletion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80"/>
                                        </p:tgtEl>
                                        <p:attrNameLst>
                                          <p:attrName>style.visibility</p:attrName>
                                        </p:attrNameLst>
                                      </p:cBhvr>
                                      <p:to>
                                        <p:strVal val="visible"/>
                                      </p:to>
                                    </p:set>
                                    <p:animEffect transition="in" filter="blinds(horizontal)">
                                      <p:cBhvr>
                                        <p:cTn id="7" dur="500"/>
                                        <p:tgtEl>
                                          <p:spTgt spid="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1"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 Box 4"/>
          <p:cNvSpPr txBox="1"/>
          <p:nvPr/>
        </p:nvSpPr>
        <p:spPr>
          <a:xfrm>
            <a:off x="1171575" y="1752599"/>
            <a:ext cx="7029450" cy="16722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chemeClr val="accent3">
                    <a:lumOff val="44000"/>
                  </a:schemeClr>
                </a:solidFill>
              </a:defRPr>
            </a:lvl1pPr>
          </a:lstStyle>
          <a:p>
            <a:r>
              <a:t>A piece of a chromosome breaks and rejoins a non homologous chromosome</a:t>
            </a:r>
          </a:p>
        </p:txBody>
      </p:sp>
      <p:pic>
        <p:nvPicPr>
          <p:cNvPr id="183"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84" name="TextBox 3"/>
          <p:cNvSpPr txBox="1"/>
          <p:nvPr/>
        </p:nvSpPr>
        <p:spPr>
          <a:xfrm>
            <a:off x="2133600" y="3657600"/>
            <a:ext cx="5486400"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translocation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84"/>
                                        </p:tgtEl>
                                        <p:attrNameLst>
                                          <p:attrName>style.visibility</p:attrName>
                                        </p:attrNameLst>
                                      </p:cBhvr>
                                      <p:to>
                                        <p:strVal val="visible"/>
                                      </p:to>
                                    </p:set>
                                    <p:animEffect transition="in" filter="blinds(horizontal)">
                                      <p:cBhvr>
                                        <p:cTn id="7"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1"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 Box 4"/>
          <p:cNvSpPr txBox="1"/>
          <p:nvPr/>
        </p:nvSpPr>
        <p:spPr>
          <a:xfrm>
            <a:off x="830040" y="1648645"/>
            <a:ext cx="7392106" cy="1138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3600">
                <a:solidFill>
                  <a:schemeClr val="accent3">
                    <a:lumOff val="44000"/>
                  </a:schemeClr>
                </a:solidFill>
              </a:defRPr>
            </a:pPr>
            <a:r>
              <a:t>Aneuploid means abnormal number of </a:t>
            </a:r>
          </a:p>
          <a:p>
            <a:pPr>
              <a:defRPr sz="3600">
                <a:solidFill>
                  <a:schemeClr val="accent3">
                    <a:lumOff val="44000"/>
                  </a:schemeClr>
                </a:solidFill>
              </a:defRPr>
            </a:pPr>
            <a:r>
              <a:t>chromosomes. What causes this?</a:t>
            </a:r>
          </a:p>
        </p:txBody>
      </p:sp>
      <p:pic>
        <p:nvPicPr>
          <p:cNvPr id="187"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88" name="TextBox 3"/>
          <p:cNvSpPr txBox="1"/>
          <p:nvPr/>
        </p:nvSpPr>
        <p:spPr>
          <a:xfrm>
            <a:off x="2590800" y="3810000"/>
            <a:ext cx="2971800"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nondisjunction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88"/>
                                        </p:tgtEl>
                                        <p:attrNameLst>
                                          <p:attrName>style.visibility</p:attrName>
                                        </p:attrNameLst>
                                      </p:cBhvr>
                                      <p:to>
                                        <p:strVal val="visible"/>
                                      </p:to>
                                    </p:set>
                                    <p:animEffect transition="in" filter="blinds(horizontal)">
                                      <p:cBhvr>
                                        <p:cTn id="7"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1"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 Box 4"/>
          <p:cNvSpPr txBox="1"/>
          <p:nvPr/>
        </p:nvSpPr>
        <p:spPr>
          <a:xfrm>
            <a:off x="1676400" y="1752600"/>
            <a:ext cx="7091606" cy="16722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chemeClr val="accent3">
                    <a:lumOff val="44000"/>
                  </a:schemeClr>
                </a:solidFill>
              </a:defRPr>
            </a:lvl1pPr>
          </a:lstStyle>
          <a:p>
            <a:r>
              <a:t>What type of aneuploidy means one chromosome rather than the normal two?</a:t>
            </a:r>
          </a:p>
        </p:txBody>
      </p:sp>
      <p:pic>
        <p:nvPicPr>
          <p:cNvPr id="191"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92" name="TextBox 3"/>
          <p:cNvSpPr txBox="1"/>
          <p:nvPr/>
        </p:nvSpPr>
        <p:spPr>
          <a:xfrm>
            <a:off x="2819400" y="4038600"/>
            <a:ext cx="38100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monosomic</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92"/>
                                        </p:tgtEl>
                                        <p:attrNameLst>
                                          <p:attrName>style.visibility</p:attrName>
                                        </p:attrNameLst>
                                      </p:cBhvr>
                                      <p:to>
                                        <p:strVal val="visible"/>
                                      </p:to>
                                    </p:set>
                                    <p:animEffect transition="in" filter="blinds(horizontal)">
                                      <p:cBhvr>
                                        <p:cTn id="7" dur="500"/>
                                        <p:tgtEl>
                                          <p:spTgt spid="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1"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 Box 4"/>
          <p:cNvSpPr txBox="1"/>
          <p:nvPr/>
        </p:nvSpPr>
        <p:spPr>
          <a:xfrm>
            <a:off x="2122487" y="673221"/>
            <a:ext cx="4441826" cy="22056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chemeClr val="accent3">
                    <a:lumOff val="44000"/>
                  </a:schemeClr>
                </a:solidFill>
              </a:defRPr>
            </a:lvl1pPr>
          </a:lstStyle>
          <a:p>
            <a:r>
              <a:t>The closer on the chromosome that genes are, the ____ the chance of crossing over</a:t>
            </a:r>
          </a:p>
        </p:txBody>
      </p:sp>
      <p:pic>
        <p:nvPicPr>
          <p:cNvPr id="118" name="Picture 6" descr="Picture 6">
            <a:hlinkClick r:id="rId3" action="ppaction://hlinksldjump"/>
          </p:cNvPr>
          <p:cNvPicPr>
            <a:picLocks noChangeAspect="1"/>
          </p:cNvPicPr>
          <p:nvPr/>
        </p:nvPicPr>
        <p:blipFill>
          <a:blip r:embed="rId4">
            <a:extLst/>
          </a:blip>
          <a:stretch>
            <a:fillRect/>
          </a:stretch>
        </p:blipFill>
        <p:spPr>
          <a:xfrm>
            <a:off x="457200" y="6019800"/>
            <a:ext cx="657225" cy="476250"/>
          </a:xfrm>
          <a:prstGeom prst="rect">
            <a:avLst/>
          </a:prstGeom>
          <a:ln w="12700">
            <a:miter lim="400000"/>
          </a:ln>
        </p:spPr>
      </p:pic>
      <p:sp>
        <p:nvSpPr>
          <p:cNvPr id="119" name="TextBox 3"/>
          <p:cNvSpPr txBox="1"/>
          <p:nvPr/>
        </p:nvSpPr>
        <p:spPr>
          <a:xfrm>
            <a:off x="1981200" y="3429000"/>
            <a:ext cx="47244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L="360947" indent="-360947">
              <a:buSzPct val="100000"/>
              <a:buChar char="•"/>
              <a:defRPr sz="3600">
                <a:solidFill>
                  <a:srgbClr val="FFFF00"/>
                </a:solidFill>
              </a:defRPr>
            </a:lvl1pPr>
          </a:lstStyle>
          <a:p>
            <a:r>
              <a:t>smaller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19"/>
                                        </p:tgtEl>
                                        <p:attrNameLst>
                                          <p:attrName>style.visibility</p:attrName>
                                        </p:attrNameLst>
                                      </p:cBhvr>
                                      <p:to>
                                        <p:strVal val="visible"/>
                                      </p:to>
                                    </p:set>
                                    <p:animEffect transition="in" filter="blinds(horizontal)">
                                      <p:cBhvr>
                                        <p:cTn id="7"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1"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 Box 4"/>
          <p:cNvSpPr txBox="1"/>
          <p:nvPr/>
        </p:nvSpPr>
        <p:spPr>
          <a:xfrm>
            <a:off x="134758" y="970238"/>
            <a:ext cx="9028470" cy="1138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When a chromosome breaks and then reattaches in a reverse orientation to the same chromosome</a:t>
            </a:r>
          </a:p>
        </p:txBody>
      </p:sp>
      <p:pic>
        <p:nvPicPr>
          <p:cNvPr id="195"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96" name="TextBox 4"/>
          <p:cNvSpPr txBox="1"/>
          <p:nvPr/>
        </p:nvSpPr>
        <p:spPr>
          <a:xfrm>
            <a:off x="2133600" y="4040885"/>
            <a:ext cx="4572000" cy="6054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inversion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96"/>
                                        </p:tgtEl>
                                        <p:attrNameLst>
                                          <p:attrName>style.visibility</p:attrName>
                                        </p:attrNameLst>
                                      </p:cBhvr>
                                      <p:to>
                                        <p:strVal val="visible"/>
                                      </p:to>
                                    </p:set>
                                    <p:animEffect transition="in" filter="blinds(horizontal)">
                                      <p:cBhvr>
                                        <p:cTn id="7"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1"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99" name="TextBox 3"/>
          <p:cNvSpPr txBox="1"/>
          <p:nvPr/>
        </p:nvSpPr>
        <p:spPr>
          <a:xfrm>
            <a:off x="2438400" y="4419600"/>
            <a:ext cx="6019800" cy="16722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rgbClr val="FFFF00"/>
                </a:solidFill>
              </a:defRPr>
            </a:pPr>
            <a:endParaRPr/>
          </a:p>
          <a:p>
            <a:pPr>
              <a:defRPr sz="3600">
                <a:solidFill>
                  <a:srgbClr val="FFFF00"/>
                </a:solidFill>
              </a:defRPr>
            </a:pPr>
            <a:r>
              <a:t>Turner syndrome</a:t>
            </a:r>
          </a:p>
          <a:p>
            <a:pPr>
              <a:defRPr sz="3600">
                <a:solidFill>
                  <a:srgbClr val="FFFF00"/>
                </a:solidFill>
              </a:defRPr>
            </a:pPr>
            <a:r>
              <a:t>(X only)</a:t>
            </a:r>
          </a:p>
        </p:txBody>
      </p:sp>
      <p:sp>
        <p:nvSpPr>
          <p:cNvPr id="200" name="TextBox 4"/>
          <p:cNvSpPr txBox="1"/>
          <p:nvPr/>
        </p:nvSpPr>
        <p:spPr>
          <a:xfrm>
            <a:off x="2590800" y="1371600"/>
            <a:ext cx="4800600" cy="22056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chemeClr val="accent3">
                    <a:lumOff val="44000"/>
                  </a:schemeClr>
                </a:solidFill>
              </a:defRPr>
            </a:lvl1pPr>
          </a:lstStyle>
          <a:p>
            <a:r>
              <a:t>If a human is female but shows no Barr bodies, what disorder might she have?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00"/>
                                        </p:tgtEl>
                                        <p:attrNameLst>
                                          <p:attrName>style.visibility</p:attrName>
                                        </p:attrNameLst>
                                      </p:cBhvr>
                                      <p:to>
                                        <p:strVal val="visible"/>
                                      </p:to>
                                    </p:set>
                                    <p:animEffect transition="in" filter="dissolve">
                                      <p:cBhvr>
                                        <p:cTn id="7" dur="500"/>
                                        <p:tgtEl>
                                          <p:spTgt spid="20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iterate>
                                    <p:tmAbs val="0"/>
                                  </p:iterate>
                                  <p:childTnLst>
                                    <p:set>
                                      <p:cBhvr>
                                        <p:cTn id="11" fill="hold"/>
                                        <p:tgtEl>
                                          <p:spTgt spid="199"/>
                                        </p:tgtEl>
                                        <p:attrNameLst>
                                          <p:attrName>style.visibility</p:attrName>
                                        </p:attrNameLst>
                                      </p:cBhvr>
                                      <p:to>
                                        <p:strVal val="visible"/>
                                      </p:to>
                                    </p:set>
                                    <p:animEffect transition="in" filter="blinds(horizontal)">
                                      <p:cBhvr>
                                        <p:cTn id="12"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2" animBg="1" advAuto="0"/>
      <p:bldP spid="200" grpId="1"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 Box 4"/>
          <p:cNvSpPr txBox="1"/>
          <p:nvPr/>
        </p:nvSpPr>
        <p:spPr>
          <a:xfrm>
            <a:off x="1219199" y="1752600"/>
            <a:ext cx="7710490"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chemeClr val="accent3">
                    <a:lumOff val="44000"/>
                  </a:schemeClr>
                </a:solidFill>
              </a:defRPr>
            </a:pPr>
            <a:r>
              <a:t>picture of all the chromosomes lined up</a:t>
            </a:r>
          </a:p>
          <a:p>
            <a:pPr>
              <a:defRPr sz="3600">
                <a:solidFill>
                  <a:schemeClr val="accent3">
                    <a:lumOff val="44000"/>
                  </a:schemeClr>
                </a:solidFill>
              </a:defRPr>
            </a:pPr>
            <a:r>
              <a:t>in order</a:t>
            </a:r>
          </a:p>
        </p:txBody>
      </p:sp>
      <p:pic>
        <p:nvPicPr>
          <p:cNvPr id="203"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204" name="TextBox 3"/>
          <p:cNvSpPr txBox="1"/>
          <p:nvPr/>
        </p:nvSpPr>
        <p:spPr>
          <a:xfrm>
            <a:off x="3657600" y="4038600"/>
            <a:ext cx="29718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karyotype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04"/>
                                        </p:tgtEl>
                                        <p:attrNameLst>
                                          <p:attrName>style.visibility</p:attrName>
                                        </p:attrNameLst>
                                      </p:cBhvr>
                                      <p:to>
                                        <p:strVal val="visible"/>
                                      </p:to>
                                    </p:set>
                                    <p:animEffect transition="in" filter="blinds(horizontal)">
                                      <p:cBhvr>
                                        <p:cTn id="7" dur="5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1"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 Box 4"/>
          <p:cNvSpPr txBox="1"/>
          <p:nvPr/>
        </p:nvSpPr>
        <p:spPr>
          <a:xfrm>
            <a:off x="132080" y="920542"/>
            <a:ext cx="9184641"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Which aneuploidy are less serious and less likely to lead to miscarriages?</a:t>
            </a:r>
          </a:p>
        </p:txBody>
      </p:sp>
      <p:pic>
        <p:nvPicPr>
          <p:cNvPr id="207"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208" name="TextBox 3"/>
          <p:cNvSpPr txBox="1"/>
          <p:nvPr/>
        </p:nvSpPr>
        <p:spPr>
          <a:xfrm>
            <a:off x="2971800" y="3124200"/>
            <a:ext cx="3505200" cy="22056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sex chromosome situations (X, XXX, XXY, XYY)</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08"/>
                                        </p:tgtEl>
                                        <p:attrNameLst>
                                          <p:attrName>style.visibility</p:attrName>
                                        </p:attrNameLst>
                                      </p:cBhvr>
                                      <p:to>
                                        <p:strVal val="visible"/>
                                      </p:to>
                                    </p:set>
                                    <p:animEffect transition="in" filter="blinds(horizontal)">
                                      <p:cBhvr>
                                        <p:cTn id="7" dur="500"/>
                                        <p:tgtEl>
                                          <p:spTgt spid="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1"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ext Box 4"/>
          <p:cNvSpPr txBox="1"/>
          <p:nvPr/>
        </p:nvSpPr>
        <p:spPr>
          <a:xfrm>
            <a:off x="1447800" y="1676400"/>
            <a:ext cx="7333169" cy="16722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3600">
                <a:solidFill>
                  <a:schemeClr val="accent3">
                    <a:lumOff val="44000"/>
                  </a:schemeClr>
                </a:solidFill>
              </a:defRPr>
            </a:pPr>
            <a:r>
              <a:t>What TWO things do all males inherit </a:t>
            </a:r>
          </a:p>
          <a:p>
            <a:pPr>
              <a:defRPr sz="3600">
                <a:solidFill>
                  <a:schemeClr val="accent3">
                    <a:lumOff val="44000"/>
                  </a:schemeClr>
                </a:solidFill>
              </a:defRPr>
            </a:pPr>
            <a:r>
              <a:t>from their mother?</a:t>
            </a:r>
          </a:p>
          <a:p>
            <a:pPr>
              <a:defRPr sz="3600">
                <a:solidFill>
                  <a:schemeClr val="accent3">
                    <a:lumOff val="44000"/>
                  </a:schemeClr>
                </a:solidFill>
              </a:defRPr>
            </a:pPr>
            <a:r>
              <a:t>DAILY DOUBLE!</a:t>
            </a:r>
          </a:p>
        </p:txBody>
      </p:sp>
      <p:pic>
        <p:nvPicPr>
          <p:cNvPr id="211"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212" name="TextBox 3"/>
          <p:cNvSpPr txBox="1"/>
          <p:nvPr/>
        </p:nvSpPr>
        <p:spPr>
          <a:xfrm>
            <a:off x="3428999" y="3581400"/>
            <a:ext cx="4326244"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rgbClr val="FFFF00"/>
                </a:solidFill>
              </a:defRPr>
            </a:pPr>
            <a:r>
              <a:t>X Chromosome</a:t>
            </a:r>
          </a:p>
          <a:p>
            <a:pPr>
              <a:defRPr sz="3600">
                <a:solidFill>
                  <a:srgbClr val="FFFF00"/>
                </a:solidFill>
              </a:defRPr>
            </a:pPr>
            <a:r>
              <a:t>Mitochondrial DNA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12"/>
                                        </p:tgtEl>
                                        <p:attrNameLst>
                                          <p:attrName>style.visibility</p:attrName>
                                        </p:attrNameLst>
                                      </p:cBhvr>
                                      <p:to>
                                        <p:strVal val="visible"/>
                                      </p:to>
                                    </p:set>
                                    <p:animEffect transition="in" filter="blinds(horizontal)">
                                      <p:cBhvr>
                                        <p:cTn id="7" dur="500"/>
                                        <p:tgtEl>
                                          <p:spTgt spid="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 grpId="1"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215" name="TextBox 3"/>
          <p:cNvSpPr txBox="1"/>
          <p:nvPr/>
        </p:nvSpPr>
        <p:spPr>
          <a:xfrm>
            <a:off x="2008403" y="192913"/>
            <a:ext cx="4846658" cy="43392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chemeClr val="accent3">
                    <a:lumOff val="44000"/>
                  </a:schemeClr>
                </a:solidFill>
              </a:defRPr>
            </a:lvl1pPr>
          </a:lstStyle>
          <a:p>
            <a:r>
              <a:t>What explains cases in which the gender of the parent from whom an allele is inherited affects the expression of the allele due to certain genes being silenced in the gamete?</a:t>
            </a:r>
          </a:p>
        </p:txBody>
      </p:sp>
      <p:sp>
        <p:nvSpPr>
          <p:cNvPr id="216" name="TextBox 4"/>
          <p:cNvSpPr txBox="1"/>
          <p:nvPr/>
        </p:nvSpPr>
        <p:spPr>
          <a:xfrm>
            <a:off x="2540487" y="4882942"/>
            <a:ext cx="5181601" cy="6054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genomic imprinting</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16"/>
                                        </p:tgtEl>
                                        <p:attrNameLst>
                                          <p:attrName>style.visibility</p:attrName>
                                        </p:attrNameLst>
                                      </p:cBhvr>
                                      <p:to>
                                        <p:strVal val="visible"/>
                                      </p:to>
                                    </p:set>
                                    <p:animEffect transition="in" filter="blinds(horizontal)">
                                      <p:cBhvr>
                                        <p:cTn id="7" dur="500"/>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 grpId="1"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ext Box 4"/>
          <p:cNvSpPr txBox="1"/>
          <p:nvPr/>
        </p:nvSpPr>
        <p:spPr>
          <a:xfrm>
            <a:off x="814506" y="1111993"/>
            <a:ext cx="8330169" cy="16722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3600">
                <a:solidFill>
                  <a:schemeClr val="accent3">
                    <a:lumOff val="44000"/>
                  </a:schemeClr>
                </a:solidFill>
              </a:defRPr>
            </a:pPr>
            <a:r>
              <a:t>What genes do NOT follow Mendelian</a:t>
            </a:r>
          </a:p>
          <a:p>
            <a:pPr>
              <a:defRPr sz="3600">
                <a:solidFill>
                  <a:schemeClr val="accent3">
                    <a:lumOff val="44000"/>
                  </a:schemeClr>
                </a:solidFill>
              </a:defRPr>
            </a:pPr>
            <a:r>
              <a:t>patterns because they are inherited from the </a:t>
            </a:r>
          </a:p>
          <a:p>
            <a:pPr>
              <a:defRPr sz="3600">
                <a:solidFill>
                  <a:schemeClr val="accent3">
                    <a:lumOff val="44000"/>
                  </a:schemeClr>
                </a:solidFill>
              </a:defRPr>
            </a:pPr>
            <a:r>
              <a:t>cytoplasm? </a:t>
            </a:r>
          </a:p>
        </p:txBody>
      </p:sp>
      <p:pic>
        <p:nvPicPr>
          <p:cNvPr id="219"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220" name="TextBox 3"/>
          <p:cNvSpPr txBox="1"/>
          <p:nvPr/>
        </p:nvSpPr>
        <p:spPr>
          <a:xfrm>
            <a:off x="2362200" y="4114800"/>
            <a:ext cx="50292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mitochondrial DNA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20"/>
                                        </p:tgtEl>
                                        <p:attrNameLst>
                                          <p:attrName>style.visibility</p:attrName>
                                        </p:attrNameLst>
                                      </p:cBhvr>
                                      <p:to>
                                        <p:strVal val="visible"/>
                                      </p:to>
                                    </p:set>
                                    <p:animEffect transition="in" filter="blinds(horizontal)">
                                      <p:cBhvr>
                                        <p:cTn id="7" dur="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 Box 4"/>
          <p:cNvSpPr txBox="1"/>
          <p:nvPr/>
        </p:nvSpPr>
        <p:spPr>
          <a:xfrm>
            <a:off x="129730" y="1299495"/>
            <a:ext cx="9184641" cy="1138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The maximum value of frequency that two genes far apart from each other will recombine is…..</a:t>
            </a:r>
          </a:p>
        </p:txBody>
      </p:sp>
      <p:pic>
        <p:nvPicPr>
          <p:cNvPr id="124" name="Picture 5" descr="Picture 5">
            <a:hlinkClick r:id="rId3" action="ppaction://hlinksldjump"/>
          </p:cNvPr>
          <p:cNvPicPr>
            <a:picLocks noChangeAspect="1"/>
          </p:cNvPicPr>
          <p:nvPr/>
        </p:nvPicPr>
        <p:blipFill>
          <a:blip r:embed="rId4">
            <a:extLst/>
          </a:blip>
          <a:stretch>
            <a:fillRect/>
          </a:stretch>
        </p:blipFill>
        <p:spPr>
          <a:xfrm>
            <a:off x="457200" y="6019800"/>
            <a:ext cx="657225" cy="476250"/>
          </a:xfrm>
          <a:prstGeom prst="rect">
            <a:avLst/>
          </a:prstGeom>
          <a:ln w="12700">
            <a:miter lim="400000"/>
          </a:ln>
        </p:spPr>
      </p:pic>
      <p:sp>
        <p:nvSpPr>
          <p:cNvPr id="125" name="TextBox 3"/>
          <p:cNvSpPr txBox="1"/>
          <p:nvPr/>
        </p:nvSpPr>
        <p:spPr>
          <a:xfrm>
            <a:off x="1905000" y="3429000"/>
            <a:ext cx="45720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chemeClr val="accent3">
                    <a:lumOff val="44000"/>
                  </a:schemeClr>
                </a:solidFill>
              </a:defRPr>
            </a:lvl1pPr>
          </a:lstStyle>
          <a:p>
            <a:r>
              <a:t>50%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25"/>
                                        </p:tgtEl>
                                        <p:attrNameLst>
                                          <p:attrName>style.visibility</p:attrName>
                                        </p:attrNameLst>
                                      </p:cBhvr>
                                      <p:to>
                                        <p:strVal val="visible"/>
                                      </p:to>
                                    </p:set>
                                    <p:animEffect transition="in" filter="blinds(horizontal)">
                                      <p:cBhvr>
                                        <p:cTn id="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 Box 4"/>
          <p:cNvSpPr txBox="1"/>
          <p:nvPr/>
        </p:nvSpPr>
        <p:spPr>
          <a:xfrm>
            <a:off x="610994" y="1384031"/>
            <a:ext cx="7848601" cy="27390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chemeClr val="accent3">
                    <a:lumOff val="44000"/>
                  </a:schemeClr>
                </a:solidFill>
              </a:defRPr>
            </a:pPr>
            <a:r>
              <a:t>Map these!  A-B=50%</a:t>
            </a:r>
          </a:p>
          <a:p>
            <a:pPr lvl="4">
              <a:defRPr sz="3600">
                <a:solidFill>
                  <a:schemeClr val="accent3">
                    <a:lumOff val="44000"/>
                  </a:schemeClr>
                </a:solidFill>
              </a:defRPr>
            </a:pPr>
            <a:r>
              <a:t>    B-C=30%</a:t>
            </a:r>
          </a:p>
          <a:p>
            <a:pPr lvl="4">
              <a:defRPr sz="3600">
                <a:solidFill>
                  <a:schemeClr val="accent3">
                    <a:lumOff val="44000"/>
                  </a:schemeClr>
                </a:solidFill>
              </a:defRPr>
            </a:pPr>
            <a:r>
              <a:t>    A-C=20%</a:t>
            </a:r>
          </a:p>
          <a:p>
            <a:pPr lvl="4">
              <a:defRPr sz="3600">
                <a:solidFill>
                  <a:schemeClr val="accent3">
                    <a:lumOff val="44000"/>
                  </a:schemeClr>
                </a:solidFill>
              </a:defRPr>
            </a:pPr>
            <a:r>
              <a:t>    A-D=12%</a:t>
            </a:r>
          </a:p>
          <a:p>
            <a:pPr lvl="5">
              <a:defRPr sz="3600">
                <a:solidFill>
                  <a:schemeClr val="accent3">
                    <a:lumOff val="44000"/>
                  </a:schemeClr>
                </a:solidFill>
              </a:defRPr>
            </a:pPr>
            <a:r>
              <a:t>D-B=38%</a:t>
            </a:r>
          </a:p>
        </p:txBody>
      </p:sp>
      <p:pic>
        <p:nvPicPr>
          <p:cNvPr id="130"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31" name="TextBox 3"/>
          <p:cNvSpPr txBox="1"/>
          <p:nvPr/>
        </p:nvSpPr>
        <p:spPr>
          <a:xfrm>
            <a:off x="300504" y="4109299"/>
            <a:ext cx="7600850" cy="6054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	A—(12)—D—(8)—C—((30)—-B</a:t>
            </a:r>
          </a:p>
        </p:txBody>
      </p:sp>
      <p:sp>
        <p:nvSpPr>
          <p:cNvPr id="132" name="TextBox 4"/>
          <p:cNvSpPr txBox="1"/>
          <p:nvPr/>
        </p:nvSpPr>
        <p:spPr>
          <a:xfrm>
            <a:off x="2819400" y="762000"/>
            <a:ext cx="3431789"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rgbClr val="FF0000"/>
                </a:solidFill>
              </a:defRPr>
            </a:lvl1pPr>
          </a:lstStyle>
          <a:p>
            <a:r>
              <a:t>DAILY DOUBLE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31"/>
                                        </p:tgtEl>
                                        <p:attrNameLst>
                                          <p:attrName>style.visibility</p:attrName>
                                        </p:attrNameLst>
                                      </p:cBhvr>
                                      <p:to>
                                        <p:strVal val="visible"/>
                                      </p:to>
                                    </p:set>
                                    <p:animEffect transition="in" filter="blinds(horizontal)">
                                      <p:cBhvr>
                                        <p:cTn id="7"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 Box 4"/>
          <p:cNvSpPr txBox="1"/>
          <p:nvPr/>
        </p:nvSpPr>
        <p:spPr>
          <a:xfrm>
            <a:off x="107994" y="1454235"/>
            <a:ext cx="7632091" cy="6054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Why are linked genes inherited together?</a:t>
            </a:r>
          </a:p>
        </p:txBody>
      </p:sp>
      <p:pic>
        <p:nvPicPr>
          <p:cNvPr id="135"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36" name="TextBox 3"/>
          <p:cNvSpPr txBox="1"/>
          <p:nvPr/>
        </p:nvSpPr>
        <p:spPr>
          <a:xfrm>
            <a:off x="2438400" y="3810000"/>
            <a:ext cx="3886200"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600">
                <a:solidFill>
                  <a:srgbClr val="FFFF00"/>
                </a:solidFill>
              </a:defRPr>
            </a:lvl1pPr>
          </a:lstStyle>
          <a:p>
            <a:r>
              <a:t>they are on the same chromosome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36"/>
                                        </p:tgtEl>
                                        <p:attrNameLst>
                                          <p:attrName>style.visibility</p:attrName>
                                        </p:attrNameLst>
                                      </p:cBhvr>
                                      <p:to>
                                        <p:strVal val="visible"/>
                                      </p:to>
                                    </p:set>
                                    <p:animEffect transition="in" filter="blinds(horizontal)">
                                      <p:cBhvr>
                                        <p:cTn id="7"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 Box 4"/>
          <p:cNvSpPr txBox="1"/>
          <p:nvPr/>
        </p:nvSpPr>
        <p:spPr>
          <a:xfrm>
            <a:off x="1295400" y="609600"/>
            <a:ext cx="8038838"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3600">
                <a:solidFill>
                  <a:schemeClr val="accent3">
                    <a:lumOff val="44000"/>
                  </a:schemeClr>
                </a:solidFill>
              </a:defRPr>
            </a:pPr>
            <a:r>
              <a:t>What can genetic maps from crossing over</a:t>
            </a:r>
          </a:p>
          <a:p>
            <a:pPr>
              <a:defRPr sz="3600">
                <a:solidFill>
                  <a:schemeClr val="accent3">
                    <a:lumOff val="44000"/>
                  </a:schemeClr>
                </a:solidFill>
              </a:defRPr>
            </a:pPr>
            <a:r>
              <a:t>frequencies NOT show?</a:t>
            </a:r>
          </a:p>
        </p:txBody>
      </p:sp>
      <p:pic>
        <p:nvPicPr>
          <p:cNvPr id="139"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40" name="TextBox 3"/>
          <p:cNvSpPr txBox="1"/>
          <p:nvPr/>
        </p:nvSpPr>
        <p:spPr>
          <a:xfrm>
            <a:off x="2209800" y="3657600"/>
            <a:ext cx="4800600" cy="16722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the specific physical position of a gene on the chromosome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40"/>
                                        </p:tgtEl>
                                        <p:attrNameLst>
                                          <p:attrName>style.visibility</p:attrName>
                                        </p:attrNameLst>
                                      </p:cBhvr>
                                      <p:to>
                                        <p:strVal val="visible"/>
                                      </p:to>
                                    </p:set>
                                    <p:animEffect transition="in" filter="blinds(horizontal)">
                                      <p:cBhvr>
                                        <p:cTn id="7"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 Box 4"/>
          <p:cNvSpPr txBox="1"/>
          <p:nvPr/>
        </p:nvSpPr>
        <p:spPr>
          <a:xfrm>
            <a:off x="785812" y="762000"/>
            <a:ext cx="9600997"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chemeClr val="accent3">
                    <a:lumOff val="44000"/>
                  </a:schemeClr>
                </a:solidFill>
              </a:defRPr>
            </a:pPr>
            <a:r>
              <a:rPr u="sng"/>
              <a:t>Describe</a:t>
            </a:r>
            <a:r>
              <a:t> what SRY is</a:t>
            </a:r>
          </a:p>
        </p:txBody>
      </p:sp>
      <p:pic>
        <p:nvPicPr>
          <p:cNvPr id="143"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44" name="TextBox 3"/>
          <p:cNvSpPr txBox="1"/>
          <p:nvPr/>
        </p:nvSpPr>
        <p:spPr>
          <a:xfrm>
            <a:off x="1981200" y="3352800"/>
            <a:ext cx="4876800" cy="16722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600">
                <a:solidFill>
                  <a:srgbClr val="FFFF00"/>
                </a:solidFill>
              </a:defRPr>
            </a:lvl1pPr>
          </a:lstStyle>
          <a:p>
            <a:r>
              <a:t>a gene on the Y chromosome that triggers male development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44"/>
                                        </p:tgtEl>
                                        <p:attrNameLst>
                                          <p:attrName>style.visibility</p:attrName>
                                        </p:attrNameLst>
                                      </p:cBhvr>
                                      <p:to>
                                        <p:strVal val="visible"/>
                                      </p:to>
                                    </p:set>
                                    <p:animEffect transition="in" filter="blinds(horizontal)">
                                      <p:cBhvr>
                                        <p:cTn id="7"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 Box 4"/>
          <p:cNvSpPr txBox="1"/>
          <p:nvPr/>
        </p:nvSpPr>
        <p:spPr>
          <a:xfrm>
            <a:off x="1447799" y="1726768"/>
            <a:ext cx="7865165" cy="11388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chemeClr val="accent3">
                    <a:lumOff val="44000"/>
                  </a:schemeClr>
                </a:solidFill>
              </a:defRPr>
            </a:lvl1pPr>
          </a:lstStyle>
          <a:p>
            <a:r>
              <a:t>Hemophilia, Duchenne have what in common?</a:t>
            </a:r>
          </a:p>
        </p:txBody>
      </p:sp>
      <p:pic>
        <p:nvPicPr>
          <p:cNvPr id="147"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48" name="TextBox 3"/>
          <p:cNvSpPr txBox="1"/>
          <p:nvPr/>
        </p:nvSpPr>
        <p:spPr>
          <a:xfrm>
            <a:off x="2514600" y="3733800"/>
            <a:ext cx="411480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solidFill>
                  <a:srgbClr val="FFFF00"/>
                </a:solidFill>
              </a:defRPr>
            </a:lvl1pPr>
          </a:lstStyle>
          <a:p>
            <a:r>
              <a:t>Sex-linked genes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148"/>
                                        </p:tgtEl>
                                        <p:attrNameLst>
                                          <p:attrName>style.visibility</p:attrName>
                                        </p:attrNameLst>
                                      </p:cBhvr>
                                      <p:to>
                                        <p:strVal val="visible"/>
                                      </p:to>
                                    </p:set>
                                    <p:animEffect transition="in" filter="blinds(horizontal)">
                                      <p:cBhvr>
                                        <p:cTn id="7"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 Box 4"/>
          <p:cNvSpPr txBox="1"/>
          <p:nvPr/>
        </p:nvSpPr>
        <p:spPr>
          <a:xfrm>
            <a:off x="2209800" y="1752600"/>
            <a:ext cx="6374790" cy="60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600">
                <a:solidFill>
                  <a:schemeClr val="accent3">
                    <a:lumOff val="44000"/>
                  </a:schemeClr>
                </a:solidFill>
              </a:defRPr>
            </a:lvl1pPr>
          </a:lstStyle>
          <a:p>
            <a:r>
              <a:t>Why are  most calico cats female?</a:t>
            </a:r>
          </a:p>
        </p:txBody>
      </p:sp>
      <p:pic>
        <p:nvPicPr>
          <p:cNvPr id="151" name="Picture 5" descr="Picture 5">
            <a:hlinkClick r:id="rId2" action="ppaction://hlinksldjump"/>
          </p:cNvPr>
          <p:cNvPicPr>
            <a:picLocks noChangeAspect="1"/>
          </p:cNvPicPr>
          <p:nvPr/>
        </p:nvPicPr>
        <p:blipFill>
          <a:blip r:embed="rId3">
            <a:extLst/>
          </a:blip>
          <a:stretch>
            <a:fillRect/>
          </a:stretch>
        </p:blipFill>
        <p:spPr>
          <a:xfrm>
            <a:off x="457200" y="6019800"/>
            <a:ext cx="657225" cy="476250"/>
          </a:xfrm>
          <a:prstGeom prst="rect">
            <a:avLst/>
          </a:prstGeom>
          <a:ln w="12700">
            <a:miter lim="400000"/>
          </a:ln>
        </p:spPr>
      </p:pic>
      <p:sp>
        <p:nvSpPr>
          <p:cNvPr id="152" name="Text Box 4"/>
          <p:cNvSpPr txBox="1"/>
          <p:nvPr/>
        </p:nvSpPr>
        <p:spPr>
          <a:xfrm>
            <a:off x="1848573" y="3556031"/>
            <a:ext cx="6968850" cy="8680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2600">
                <a:solidFill>
                  <a:srgbClr val="FFFF00"/>
                </a:solidFill>
                <a:latin typeface="+mn-lt"/>
                <a:ea typeface="+mn-ea"/>
                <a:cs typeface="+mn-cs"/>
                <a:sym typeface="Arial"/>
              </a:defRPr>
            </a:pPr>
            <a:r>
              <a:t>caused by inactivation of the second X (which </a:t>
            </a:r>
          </a:p>
          <a:p>
            <a:pPr>
              <a:defRPr sz="2600">
                <a:solidFill>
                  <a:srgbClr val="FFFF00"/>
                </a:solidFill>
                <a:latin typeface="+mn-lt"/>
                <a:ea typeface="+mn-ea"/>
                <a:cs typeface="+mn-cs"/>
                <a:sym typeface="Arial"/>
              </a:defRPr>
            </a:pPr>
            <a:r>
              <a:t>most males do not have)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1" animBg="1" advAuto="0"/>
    </p:bldLst>
  </p:timing>
</p:sld>
</file>

<file path=ppt/theme/theme1.xml><?xml version="1.0" encoding="utf-8"?>
<a:theme xmlns:a="http://schemas.openxmlformats.org/drawingml/2006/main" name="Default Design">
  <a:themeElements>
    <a:clrScheme name="Default Design">
      <a:dk1>
        <a:srgbClr val="000000"/>
      </a:dk1>
      <a:lt1>
        <a:srgbClr val="000000"/>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On-screen Show (4:3)</PresentationFormat>
  <Paragraphs>105</Paragraphs>
  <Slides>26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KRISTINE AMENTLER</dc:creator>
  <cp:lastModifiedBy>User</cp:lastModifiedBy>
  <cp:revision>1</cp:revision>
  <dcterms:modified xsi:type="dcterms:W3CDTF">2020-02-12T18:12:19Z</dcterms:modified>
</cp:coreProperties>
</file>