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imes New Roman"/>
        <a:ea typeface="Times New Roman"/>
        <a:cs typeface="Times New Roman"/>
        <a:sym typeface="Times New Roman"/>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imes New Roman"/>
        <a:ea typeface="Times New Roman"/>
        <a:cs typeface="Times New Roman"/>
        <a:sym typeface="Times New Roman"/>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imes New Roman"/>
        <a:ea typeface="Times New Roman"/>
        <a:cs typeface="Times New Roman"/>
        <a:sym typeface="Times New Roman"/>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imes New Roman"/>
        <a:ea typeface="Times New Roman"/>
        <a:cs typeface="Times New Roman"/>
        <a:sym typeface="Times New Roman"/>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imes New Roman"/>
        <a:ea typeface="Times New Roman"/>
        <a:cs typeface="Times New Roman"/>
        <a:sym typeface="Times New Roman"/>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imes New Roman"/>
        <a:ea typeface="Times New Roman"/>
        <a:cs typeface="Times New Roman"/>
        <a:sym typeface="Times New Roman"/>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imes New Roman"/>
        <a:ea typeface="Times New Roman"/>
        <a:cs typeface="Times New Roman"/>
        <a:sym typeface="Times New Roman"/>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imes New Roman"/>
        <a:ea typeface="Times New Roman"/>
        <a:cs typeface="Times New Roman"/>
        <a:sym typeface="Times New Roman"/>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imes New Roman"/>
        <a:ea typeface="Times New Roman"/>
        <a:cs typeface="Times New Roman"/>
        <a:sym typeface="Times New Roman"/>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Times New Roman"/>
          <a:ea typeface="Times New Roman"/>
          <a:cs typeface="Times New Roman"/>
        </a:font>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E7F3F4"/>
          </a:solidFill>
        </a:fill>
      </a:tcStyle>
    </a:wholeTbl>
    <a:band2H>
      <a:tcTxStyle/>
      <a:tcStyle>
        <a:tcBdr/>
        <a:fill>
          <a:solidFill>
            <a:srgbClr val="F3F9FA"/>
          </a:solidFill>
        </a:fill>
      </a:tcStyle>
    </a:band2H>
    <a:firstCol>
      <a:tcTxStyle b="on" i="off">
        <a:font>
          <a:latin typeface="Times New Roman"/>
          <a:ea typeface="Times New Roman"/>
          <a:cs typeface="Times New Roman"/>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Col>
    <a:lastRow>
      <a:tcTxStyle b="on" i="off">
        <a:font>
          <a:latin typeface="Times New Roman"/>
          <a:ea typeface="Times New Roman"/>
          <a:cs typeface="Times New Roman"/>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lastRow>
    <a:firstRow>
      <a:tcTxStyle b="on" i="off">
        <a:font>
          <a:latin typeface="Times New Roman"/>
          <a:ea typeface="Times New Roman"/>
          <a:cs typeface="Times New Roman"/>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Row>
  </a:tblStyle>
  <a:tblStyle styleId="{C7B018BB-80A7-4F77-B60F-C8B233D01FF8}" styleName="">
    <a:tblBg/>
    <a:wholeTbl>
      <a:tcTxStyle b="off" i="off">
        <a:font>
          <a:latin typeface="Times New Roman"/>
          <a:ea typeface="Times New Roman"/>
          <a:cs typeface="Times New Roman"/>
        </a:font>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wholeTbl>
    <a:band2H>
      <a:tcTxStyle/>
      <a:tcStyle>
        <a:tcBdr/>
        <a:fill>
          <a:solidFill>
            <a:schemeClr val="accent3">
              <a:lumOff val="44000"/>
            </a:schemeClr>
          </a:solidFill>
        </a:fill>
      </a:tcStyle>
    </a:band2H>
    <a:firstCol>
      <a:tcTxStyle b="on" i="off">
        <a:font>
          <a:latin typeface="Times New Roman"/>
          <a:ea typeface="Times New Roman"/>
          <a:cs typeface="Times New Roman"/>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Col>
    <a:lastRow>
      <a:tcTxStyle b="on" i="off">
        <a:font>
          <a:latin typeface="Times New Roman"/>
          <a:ea typeface="Times New Roman"/>
          <a:cs typeface="Times New Roman"/>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lastRow>
    <a:firstRow>
      <a:tcTxStyle b="on" i="off">
        <a:font>
          <a:latin typeface="Times New Roman"/>
          <a:ea typeface="Times New Roman"/>
          <a:cs typeface="Times New Roman"/>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Row>
  </a:tblStyle>
  <a:tblStyle styleId="{EEE7283C-3CF3-47DC-8721-378D4A62B228}" styleName="">
    <a:tblBg/>
    <a:wholeTbl>
      <a:tcTxStyle b="off" i="off">
        <a:font>
          <a:latin typeface="Times New Roman"/>
          <a:ea typeface="Times New Roman"/>
          <a:cs typeface="Times New Roman"/>
        </a:font>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CCCD9"/>
          </a:solidFill>
        </a:fill>
      </a:tcStyle>
    </a:wholeTbl>
    <a:band2H>
      <a:tcTxStyle/>
      <a:tcStyle>
        <a:tcBdr/>
        <a:fill>
          <a:solidFill>
            <a:srgbClr val="E7E7ED"/>
          </a:solidFill>
        </a:fill>
      </a:tcStyle>
    </a:band2H>
    <a:firstCol>
      <a:tcTxStyle b="on" i="off">
        <a:font>
          <a:latin typeface="Times New Roman"/>
          <a:ea typeface="Times New Roman"/>
          <a:cs typeface="Times New Roman"/>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Col>
    <a:lastRow>
      <a:tcTxStyle b="on" i="off">
        <a:font>
          <a:latin typeface="Times New Roman"/>
          <a:ea typeface="Times New Roman"/>
          <a:cs typeface="Times New Roman"/>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lastRow>
    <a:firstRow>
      <a:tcTxStyle b="on" i="off">
        <a:font>
          <a:latin typeface="Times New Roman"/>
          <a:ea typeface="Times New Roman"/>
          <a:cs typeface="Times New Roman"/>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Row>
  </a:tblStyle>
  <a:tblStyle styleId="{CF821DB8-F4EB-4A41-A1BA-3FCAFE7338EE}" styleName="">
    <a:tblBg/>
    <a:wholeTbl>
      <a:tcTxStyle b="off" i="off">
        <a:font>
          <a:latin typeface="Times New Roman"/>
          <a:ea typeface="Times New Roman"/>
          <a:cs typeface="Times New Roman"/>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chemeClr val="accent3">
              <a:lumOff val="44000"/>
            </a:schemeClr>
          </a:solidFill>
        </a:fill>
      </a:tcStyle>
    </a:band2H>
    <a:firstCol>
      <a:tcTxStyle b="on" i="off">
        <a:font>
          <a:latin typeface="Times New Roman"/>
          <a:ea typeface="Times New Roman"/>
          <a:cs typeface="Times New Roman"/>
        </a:font>
        <a:schemeClr val="accent3">
          <a:lumOff val="44000"/>
        </a:schemeClr>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Times New Roman"/>
          <a:ea typeface="Times New Roman"/>
          <a:cs typeface="Times New Roman"/>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3">
              <a:lumOff val="44000"/>
            </a:schemeClr>
          </a:solidFill>
        </a:fill>
      </a:tcStyle>
    </a:lastRow>
    <a:firstRow>
      <a:tcTxStyle b="on" i="off">
        <a:font>
          <a:latin typeface="Times New Roman"/>
          <a:ea typeface="Times New Roman"/>
          <a:cs typeface="Times New Roman"/>
        </a:font>
        <a:schemeClr val="accent3">
          <a:lumOff val="44000"/>
        </a:schemeClr>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Times New Roman"/>
          <a:ea typeface="Times New Roman"/>
          <a:cs typeface="Times New Roman"/>
        </a:font>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CACA"/>
          </a:solidFill>
        </a:fill>
      </a:tcStyle>
    </a:wholeTbl>
    <a:band2H>
      <a:tcTxStyle/>
      <a:tcStyle>
        <a:tcBdr/>
        <a:fill>
          <a:solidFill>
            <a:srgbClr val="E6E6E6"/>
          </a:solidFill>
        </a:fill>
      </a:tcStyle>
    </a:band2H>
    <a:firstCol>
      <a:tcTxStyle b="on" i="off">
        <a:font>
          <a:latin typeface="Times New Roman"/>
          <a:ea typeface="Times New Roman"/>
          <a:cs typeface="Times New Roman"/>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Col>
    <a:lastRow>
      <a:tcTxStyle b="on" i="off">
        <a:font>
          <a:latin typeface="Times New Roman"/>
          <a:ea typeface="Times New Roman"/>
          <a:cs typeface="Times New Roman"/>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lastRow>
    <a:firstRow>
      <a:tcTxStyle b="on" i="off">
        <a:font>
          <a:latin typeface="Times New Roman"/>
          <a:ea typeface="Times New Roman"/>
          <a:cs typeface="Times New Roman"/>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Row>
  </a:tblStyle>
  <a:tblStyle styleId="{2708684C-4D16-4618-839F-0558EEFCDFE6}" styleName="">
    <a:tblBg/>
    <a:wholeTbl>
      <a:tcTxStyle b="off" i="off">
        <a:font>
          <a:latin typeface="Times New Roman"/>
          <a:ea typeface="Times New Roman"/>
          <a:cs typeface="Times New Roman"/>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chemeClr val="accent3">
              <a:lumOff val="44000"/>
            </a:schemeClr>
          </a:solidFill>
        </a:fill>
      </a:tcStyle>
    </a:band2H>
    <a:firstCol>
      <a:tcTxStyle b="on" i="off">
        <a:font>
          <a:latin typeface="Times New Roman"/>
          <a:ea typeface="Times New Roman"/>
          <a:cs typeface="Times New Roman"/>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Times New Roman"/>
          <a:ea typeface="Times New Roman"/>
          <a:cs typeface="Times New Roman"/>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Times New Roman"/>
          <a:ea typeface="Times New Roman"/>
          <a:cs typeface="Times New Roman"/>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138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9" name="Shape 109"/>
          <p:cNvSpPr>
            <a:spLocks noGrp="1" noRot="1" noChangeAspect="1"/>
          </p:cNvSpPr>
          <p:nvPr>
            <p:ph type="sldImg"/>
          </p:nvPr>
        </p:nvSpPr>
        <p:spPr>
          <a:xfrm>
            <a:off x="1143000" y="685800"/>
            <a:ext cx="4572000" cy="3429000"/>
          </a:xfrm>
          <a:prstGeom prst="rect">
            <a:avLst/>
          </a:prstGeom>
        </p:spPr>
        <p:txBody>
          <a:bodyPr/>
          <a:lstStyle/>
          <a:p>
            <a:endParaRPr/>
          </a:p>
        </p:txBody>
      </p:sp>
      <p:sp>
        <p:nvSpPr>
          <p:cNvPr id="110" name="Shape 110"/>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n-lt"/>
        <a:ea typeface="+mn-ea"/>
        <a:cs typeface="+mn-cs"/>
        <a:sym typeface="Arial"/>
      </a:defRPr>
    </a:lvl1pPr>
    <a:lvl2pPr indent="228600" latinLnBrk="0">
      <a:spcBef>
        <a:spcPts val="400"/>
      </a:spcBef>
      <a:defRPr sz="1200">
        <a:latin typeface="+mn-lt"/>
        <a:ea typeface="+mn-ea"/>
        <a:cs typeface="+mn-cs"/>
        <a:sym typeface="Arial"/>
      </a:defRPr>
    </a:lvl2pPr>
    <a:lvl3pPr indent="457200" latinLnBrk="0">
      <a:spcBef>
        <a:spcPts val="400"/>
      </a:spcBef>
      <a:defRPr sz="1200">
        <a:latin typeface="+mn-lt"/>
        <a:ea typeface="+mn-ea"/>
        <a:cs typeface="+mn-cs"/>
        <a:sym typeface="Arial"/>
      </a:defRPr>
    </a:lvl3pPr>
    <a:lvl4pPr indent="685800" latinLnBrk="0">
      <a:spcBef>
        <a:spcPts val="400"/>
      </a:spcBef>
      <a:defRPr sz="1200">
        <a:latin typeface="+mn-lt"/>
        <a:ea typeface="+mn-ea"/>
        <a:cs typeface="+mn-cs"/>
        <a:sym typeface="Arial"/>
      </a:defRPr>
    </a:lvl4pPr>
    <a:lvl5pPr indent="914400" latinLnBrk="0">
      <a:spcBef>
        <a:spcPts val="400"/>
      </a:spcBef>
      <a:defRPr sz="1200">
        <a:latin typeface="+mn-lt"/>
        <a:ea typeface="+mn-ea"/>
        <a:cs typeface="+mn-cs"/>
        <a:sym typeface="Arial"/>
      </a:defRPr>
    </a:lvl5pPr>
    <a:lvl6pPr indent="1143000" latinLnBrk="0">
      <a:spcBef>
        <a:spcPts val="400"/>
      </a:spcBef>
      <a:defRPr sz="1200">
        <a:latin typeface="+mn-lt"/>
        <a:ea typeface="+mn-ea"/>
        <a:cs typeface="+mn-cs"/>
        <a:sym typeface="Arial"/>
      </a:defRPr>
    </a:lvl6pPr>
    <a:lvl7pPr indent="1371600" latinLnBrk="0">
      <a:spcBef>
        <a:spcPts val="400"/>
      </a:spcBef>
      <a:defRPr sz="1200">
        <a:latin typeface="+mn-lt"/>
        <a:ea typeface="+mn-ea"/>
        <a:cs typeface="+mn-cs"/>
        <a:sym typeface="Arial"/>
      </a:defRPr>
    </a:lvl7pPr>
    <a:lvl8pPr indent="1600200" latinLnBrk="0">
      <a:spcBef>
        <a:spcPts val="400"/>
      </a:spcBef>
      <a:defRPr sz="1200">
        <a:latin typeface="+mn-lt"/>
        <a:ea typeface="+mn-ea"/>
        <a:cs typeface="+mn-cs"/>
        <a:sym typeface="Arial"/>
      </a:defRPr>
    </a:lvl8pPr>
    <a:lvl9pPr indent="1828800" latinLnBrk="0">
      <a:spcBef>
        <a:spcPts val="400"/>
      </a:spcBef>
      <a:defRPr sz="1200">
        <a:latin typeface="+mn-lt"/>
        <a:ea typeface="+mn-ea"/>
        <a:cs typeface="+mn-cs"/>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Shape 120"/>
          <p:cNvSpPr>
            <a:spLocks noGrp="1" noRot="1" noChangeAspect="1"/>
          </p:cNvSpPr>
          <p:nvPr>
            <p:ph type="sldImg"/>
          </p:nvPr>
        </p:nvSpPr>
        <p:spPr>
          <a:prstGeom prst="rect">
            <a:avLst/>
          </a:prstGeom>
        </p:spPr>
        <p:txBody>
          <a:bodyPr/>
          <a:lstStyle/>
          <a:p>
            <a:endParaRPr/>
          </a:p>
        </p:txBody>
      </p:sp>
      <p:sp>
        <p:nvSpPr>
          <p:cNvPr id="121" name="Shape 121"/>
          <p:cNvSpPr>
            <a:spLocks noGrp="1"/>
          </p:cNvSpPr>
          <p:nvPr>
            <p:ph type="body" sz="quarter" idx="1"/>
          </p:nvPr>
        </p:nvSpPr>
        <p:spPr>
          <a:prstGeom prst="rect">
            <a:avLst/>
          </a:prstGeom>
        </p:spPr>
        <p:txBody>
          <a:bodyPr/>
          <a:lstStyle/>
          <a:p>
            <a:r>
              <a:t>Category 1 - 10</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Shape 126"/>
          <p:cNvSpPr>
            <a:spLocks noGrp="1" noRot="1" noChangeAspect="1"/>
          </p:cNvSpPr>
          <p:nvPr>
            <p:ph type="sldImg"/>
          </p:nvPr>
        </p:nvSpPr>
        <p:spPr>
          <a:prstGeom prst="rect">
            <a:avLst/>
          </a:prstGeom>
        </p:spPr>
        <p:txBody>
          <a:bodyPr/>
          <a:lstStyle/>
          <a:p>
            <a:endParaRPr/>
          </a:p>
        </p:txBody>
      </p:sp>
      <p:sp>
        <p:nvSpPr>
          <p:cNvPr id="127" name="Shape 127"/>
          <p:cNvSpPr>
            <a:spLocks noGrp="1"/>
          </p:cNvSpPr>
          <p:nvPr>
            <p:ph type="body" sz="quarter" idx="1"/>
          </p:nvPr>
        </p:nvSpPr>
        <p:spPr>
          <a:prstGeom prst="rect">
            <a:avLst/>
          </a:prstGeom>
        </p:spPr>
        <p:txBody>
          <a:bodyPr/>
          <a:lstStyle/>
          <a:p>
            <a:r>
              <a:t>Category 1 - 20</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85800" y="2130425"/>
            <a:ext cx="7772400" cy="1470025"/>
          </a:xfrm>
          <a:prstGeom prst="rect">
            <a:avLst/>
          </a:prstGeom>
        </p:spPr>
        <p:txBody>
          <a:bodyPr/>
          <a:lstStyle/>
          <a:p>
            <a:r>
              <a:t>Title Text</a:t>
            </a:r>
          </a:p>
        </p:txBody>
      </p:sp>
      <p:sp>
        <p:nvSpPr>
          <p:cNvPr id="12" name="Body Level One…"/>
          <p:cNvSpPr txBox="1">
            <a:spLocks noGrp="1"/>
          </p:cNvSpPr>
          <p:nvPr>
            <p:ph type="body" sz="quarter" idx="1"/>
          </p:nvPr>
        </p:nvSpPr>
        <p:spPr>
          <a:xfrm>
            <a:off x="1371600" y="3886200"/>
            <a:ext cx="6400800" cy="1752600"/>
          </a:xfrm>
          <a:prstGeom prst="rect">
            <a:avLst/>
          </a:prstGeom>
        </p:spPr>
        <p:txBody>
          <a:bodyPr/>
          <a:lstStyle>
            <a:lvl1pPr marL="0" indent="0" algn="ctr">
              <a:buSzTx/>
              <a:buNone/>
            </a:lvl1pPr>
            <a:lvl2pPr marL="0" indent="457200" algn="ctr">
              <a:buSzTx/>
              <a:buNone/>
            </a:lvl2pPr>
            <a:lvl3pPr marL="0" indent="914400" algn="ctr">
              <a:buSzTx/>
              <a:buNone/>
            </a:lvl3pPr>
            <a:lvl4pPr marL="0" indent="1371600" algn="ctr">
              <a:buSzTx/>
              <a:buNone/>
            </a:lvl4pPr>
            <a:lvl5pPr marL="0" indent="1828800" algn="ctr">
              <a:buSzTx/>
              <a:buNone/>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92" name="Title Text"/>
          <p:cNvSpPr txBox="1">
            <a:spLocks noGrp="1"/>
          </p:cNvSpPr>
          <p:nvPr>
            <p:ph type="title"/>
          </p:nvPr>
        </p:nvSpPr>
        <p:spPr>
          <a:prstGeom prst="rect">
            <a:avLst/>
          </a:prstGeom>
        </p:spPr>
        <p:txBody>
          <a:bodyPr/>
          <a:lstStyle/>
          <a:p>
            <a:r>
              <a:t>Title Text</a:t>
            </a:r>
          </a:p>
        </p:txBody>
      </p:sp>
      <p:sp>
        <p:nvSpPr>
          <p:cNvPr id="9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9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101" name="Title Text"/>
          <p:cNvSpPr txBox="1">
            <a:spLocks noGrp="1"/>
          </p:cNvSpPr>
          <p:nvPr>
            <p:ph type="title"/>
          </p:nvPr>
        </p:nvSpPr>
        <p:spPr>
          <a:xfrm>
            <a:off x="6629400" y="274638"/>
            <a:ext cx="2057400" cy="5851526"/>
          </a:xfrm>
          <a:prstGeom prst="rect">
            <a:avLst/>
          </a:prstGeom>
        </p:spPr>
        <p:txBody>
          <a:bodyPr/>
          <a:lstStyle/>
          <a:p>
            <a:r>
              <a:t>Title Text</a:t>
            </a:r>
          </a:p>
        </p:txBody>
      </p:sp>
      <p:sp>
        <p:nvSpPr>
          <p:cNvPr id="102" name="Body Level One…"/>
          <p:cNvSpPr txBox="1">
            <a:spLocks noGrp="1"/>
          </p:cNvSpPr>
          <p:nvPr>
            <p:ph type="body" idx="1"/>
          </p:nvPr>
        </p:nvSpPr>
        <p:spPr>
          <a:xfrm>
            <a:off x="457200" y="274638"/>
            <a:ext cx="6019800" cy="5851526"/>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722312" y="4406900"/>
            <a:ext cx="7772401" cy="1362075"/>
          </a:xfrm>
          <a:prstGeom prst="rect">
            <a:avLst/>
          </a:prstGeom>
        </p:spPr>
        <p:txBody>
          <a:bodyPr anchor="t"/>
          <a:lstStyle>
            <a:lvl1pPr algn="l">
              <a:defRPr sz="4000" b="1" cap="all"/>
            </a:lvl1pPr>
          </a:lstStyle>
          <a:p>
            <a:r>
              <a:t>Title Text</a:t>
            </a:r>
          </a:p>
        </p:txBody>
      </p:sp>
      <p:sp>
        <p:nvSpPr>
          <p:cNvPr id="30" name="Body Level One…"/>
          <p:cNvSpPr txBox="1">
            <a:spLocks noGrp="1"/>
          </p:cNvSpPr>
          <p:nvPr>
            <p:ph type="body" sz="quarter" idx="1"/>
          </p:nvPr>
        </p:nvSpPr>
        <p:spPr>
          <a:xfrm>
            <a:off x="722312" y="2906713"/>
            <a:ext cx="7772401" cy="1500188"/>
          </a:xfrm>
          <a:prstGeom prst="rect">
            <a:avLst/>
          </a:prstGeom>
        </p:spPr>
        <p:txBody>
          <a:bodyPr anchor="b"/>
          <a:lstStyle>
            <a:lvl1pPr marL="0" indent="0">
              <a:spcBef>
                <a:spcPts val="400"/>
              </a:spcBef>
              <a:buSzTx/>
              <a:buNone/>
              <a:defRPr sz="2000"/>
            </a:lvl1pPr>
            <a:lvl2pPr marL="0" indent="457200">
              <a:spcBef>
                <a:spcPts val="400"/>
              </a:spcBef>
              <a:buSzTx/>
              <a:buNone/>
              <a:defRPr sz="2000"/>
            </a:lvl2pPr>
            <a:lvl3pPr marL="0" indent="914400">
              <a:spcBef>
                <a:spcPts val="400"/>
              </a:spcBef>
              <a:buSzTx/>
              <a:buNone/>
              <a:defRPr sz="2000"/>
            </a:lvl3pPr>
            <a:lvl4pPr marL="0" indent="1371600">
              <a:spcBef>
                <a:spcPts val="400"/>
              </a:spcBef>
              <a:buSzTx/>
              <a:buNone/>
              <a:defRPr sz="2000"/>
            </a:lvl4pPr>
            <a:lvl5pPr marL="0" indent="1828800">
              <a:spcBef>
                <a:spcPts val="400"/>
              </a:spcBef>
              <a:buSzTx/>
              <a:buNone/>
              <a:defRPr sz="2000"/>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457200" y="1600200"/>
            <a:ext cx="4038600" cy="4525963"/>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prstGeom prst="rect">
            <a:avLst/>
          </a:prstGeom>
        </p:spPr>
        <p:txBody>
          <a:bodyPr/>
          <a:lstStyle/>
          <a:p>
            <a:r>
              <a:t>Title Text</a:t>
            </a:r>
          </a:p>
        </p:txBody>
      </p:sp>
      <p:sp>
        <p:nvSpPr>
          <p:cNvPr id="48" name="Body Level One…"/>
          <p:cNvSpPr txBox="1">
            <a:spLocks noGrp="1"/>
          </p:cNvSpPr>
          <p:nvPr>
            <p:ph type="body" sz="quarter" idx="1"/>
          </p:nvPr>
        </p:nvSpPr>
        <p:spPr>
          <a:xfrm>
            <a:off x="457200" y="1535112"/>
            <a:ext cx="4040188" cy="639763"/>
          </a:xfrm>
          <a:prstGeom prst="rect">
            <a:avLst/>
          </a:prstGeom>
        </p:spPr>
        <p:txBody>
          <a:bodyPr anchor="b"/>
          <a:lstStyle>
            <a:lvl1pPr marL="0" indent="0">
              <a:spcBef>
                <a:spcPts val="500"/>
              </a:spcBef>
              <a:buSzTx/>
              <a:buNone/>
              <a:defRPr sz="2400" b="1"/>
            </a:lvl1pPr>
            <a:lvl2pPr marL="0" indent="457200">
              <a:spcBef>
                <a:spcPts val="500"/>
              </a:spcBef>
              <a:buSzTx/>
              <a:buNone/>
              <a:defRPr sz="2400" b="1"/>
            </a:lvl2pPr>
            <a:lvl3pPr marL="0" indent="914400">
              <a:spcBef>
                <a:spcPts val="500"/>
              </a:spcBef>
              <a:buSzTx/>
              <a:buNone/>
              <a:defRPr sz="2400" b="1"/>
            </a:lvl3pPr>
            <a:lvl4pPr marL="0" indent="1371600">
              <a:spcBef>
                <a:spcPts val="500"/>
              </a:spcBef>
              <a:buSzTx/>
              <a:buNone/>
              <a:defRPr sz="2400" b="1"/>
            </a:lvl4pPr>
            <a:lvl5pPr marL="0" indent="1828800">
              <a:spcBef>
                <a:spcPts val="500"/>
              </a:spcBef>
              <a:buSz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13"/>
          </p:nvPr>
        </p:nvSpPr>
        <p:spPr>
          <a:xfrm>
            <a:off x="4645025" y="1535112"/>
            <a:ext cx="4041775" cy="639763"/>
          </a:xfrm>
          <a:prstGeom prst="rect">
            <a:avLst/>
          </a:prstGeom>
        </p:spPr>
        <p:txBody>
          <a:bodyPr anchor="b"/>
          <a:lstStyle/>
          <a:p>
            <a:pPr marL="0" indent="0">
              <a:spcBef>
                <a:spcPts val="500"/>
              </a:spcBef>
              <a:buSzTx/>
              <a:buNone/>
              <a:defRPr sz="2400" b="1"/>
            </a:pPr>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457200" y="273050"/>
            <a:ext cx="3008314" cy="1162050"/>
          </a:xfrm>
          <a:prstGeom prst="rect">
            <a:avLst/>
          </a:prstGeom>
        </p:spPr>
        <p:txBody>
          <a:bodyPr anchor="b"/>
          <a:lstStyle>
            <a:lvl1pPr algn="l">
              <a:defRPr sz="2000" b="1"/>
            </a:lvl1pPr>
          </a:lstStyle>
          <a:p>
            <a:r>
              <a:t>Title Text</a:t>
            </a:r>
          </a:p>
        </p:txBody>
      </p:sp>
      <p:sp>
        <p:nvSpPr>
          <p:cNvPr id="73" name="Body Level One…"/>
          <p:cNvSpPr txBox="1">
            <a:spLocks noGrp="1"/>
          </p:cNvSpPr>
          <p:nvPr>
            <p:ph type="body" idx="1"/>
          </p:nvPr>
        </p:nvSpPr>
        <p:spPr>
          <a:xfrm>
            <a:off x="3575050" y="273050"/>
            <a:ext cx="5111750" cy="585311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half" idx="13"/>
          </p:nvPr>
        </p:nvSpPr>
        <p:spPr>
          <a:xfrm>
            <a:off x="457199" y="1435100"/>
            <a:ext cx="3008315" cy="4691063"/>
          </a:xfrm>
          <a:prstGeom prst="rect">
            <a:avLst/>
          </a:prstGeom>
        </p:spPr>
        <p:txBody>
          <a:bodyPr/>
          <a:lstStyle/>
          <a:p>
            <a:pPr marL="0" indent="0">
              <a:spcBef>
                <a:spcPts val="300"/>
              </a:spcBef>
              <a:buSzTx/>
              <a:buNone/>
              <a:defRPr sz="1400"/>
            </a:pPr>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1792288" y="4800600"/>
            <a:ext cx="5486401" cy="566738"/>
          </a:xfrm>
          <a:prstGeom prst="rect">
            <a:avLst/>
          </a:prstGeom>
        </p:spPr>
        <p:txBody>
          <a:bodyPr anchor="b"/>
          <a:lstStyle>
            <a:lvl1pPr algn="l">
              <a:defRPr sz="2000" b="1"/>
            </a:lvl1pPr>
          </a:lstStyle>
          <a:p>
            <a:r>
              <a:t>Title Text</a:t>
            </a:r>
          </a:p>
        </p:txBody>
      </p:sp>
      <p:sp>
        <p:nvSpPr>
          <p:cNvPr id="83" name="Picture Placeholder 2"/>
          <p:cNvSpPr>
            <a:spLocks noGrp="1"/>
          </p:cNvSpPr>
          <p:nvPr>
            <p:ph type="pic" sz="half" idx="13"/>
          </p:nvPr>
        </p:nvSpPr>
        <p:spPr>
          <a:xfrm>
            <a:off x="1792288" y="612775"/>
            <a:ext cx="5486401" cy="4114800"/>
          </a:xfrm>
          <a:prstGeom prst="rect">
            <a:avLst/>
          </a:prstGeom>
        </p:spPr>
        <p:txBody>
          <a:bodyPr lIns="91439" rIns="91439">
            <a:noAutofit/>
          </a:bodyPr>
          <a:lstStyle/>
          <a:p>
            <a:endParaRPr/>
          </a:p>
        </p:txBody>
      </p:sp>
      <p:sp>
        <p:nvSpPr>
          <p:cNvPr id="84" name="Body Level One…"/>
          <p:cNvSpPr txBox="1">
            <a:spLocks noGrp="1"/>
          </p:cNvSpPr>
          <p:nvPr>
            <p:ph type="body" sz="quarter" idx="1"/>
          </p:nvPr>
        </p:nvSpPr>
        <p:spPr>
          <a:xfrm>
            <a:off x="1792288" y="5367337"/>
            <a:ext cx="5486401" cy="804863"/>
          </a:xfrm>
          <a:prstGeom prst="rect">
            <a:avLst/>
          </a:prstGeom>
        </p:spPr>
        <p:txBody>
          <a:bodyPr/>
          <a:lstStyle>
            <a:lvl1pPr marL="0" indent="0">
              <a:spcBef>
                <a:spcPts val="300"/>
              </a:spcBef>
              <a:buSzTx/>
              <a:buNone/>
              <a:defRPr sz="1400"/>
            </a:lvl1pPr>
            <a:lvl2pPr marL="0" indent="457200">
              <a:spcBef>
                <a:spcPts val="300"/>
              </a:spcBef>
              <a:buSzTx/>
              <a:buNone/>
              <a:defRPr sz="1400"/>
            </a:lvl2pPr>
            <a:lvl3pPr marL="0" indent="914400">
              <a:spcBef>
                <a:spcPts val="300"/>
              </a:spcBef>
              <a:buSzTx/>
              <a:buNone/>
              <a:defRPr sz="1400"/>
            </a:lvl3pPr>
            <a:lvl4pPr marL="0" indent="1371600">
              <a:spcBef>
                <a:spcPts val="300"/>
              </a:spcBef>
              <a:buSzTx/>
              <a:buNone/>
              <a:defRPr sz="1400"/>
            </a:lvl4pPr>
            <a:lvl5pPr marL="0" indent="1828800">
              <a:spcBef>
                <a:spcPts val="300"/>
              </a:spcBef>
              <a:buSzTx/>
              <a:buNone/>
              <a:defRPr sz="14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457200" y="274638"/>
            <a:ext cx="8229600" cy="11430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normAutofit/>
          </a:bodyPr>
          <a:lstStyle/>
          <a:p>
            <a:r>
              <a:t>Title Text</a:t>
            </a:r>
          </a:p>
        </p:txBody>
      </p:sp>
      <p:sp>
        <p:nvSpPr>
          <p:cNvPr id="3" name="Body Level One…"/>
          <p:cNvSpPr txBox="1">
            <a:spLocks noGrp="1"/>
          </p:cNvSpPr>
          <p:nvPr>
            <p:ph type="body" idx="1"/>
          </p:nvPr>
        </p:nvSpPr>
        <p:spPr>
          <a:xfrm>
            <a:off x="457200" y="1600200"/>
            <a:ext cx="8229600" cy="45259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8384892" y="6245225"/>
            <a:ext cx="301909" cy="288824"/>
          </a:xfrm>
          <a:prstGeom prst="rect">
            <a:avLst/>
          </a:prstGeom>
          <a:ln w="12700">
            <a:miter lim="400000"/>
          </a:ln>
        </p:spPr>
        <p:txBody>
          <a:bodyPr wrap="none" lIns="45719" rIns="45719">
            <a:spAutoFit/>
          </a:bodyPr>
          <a:lstStyle>
            <a:lvl1pPr algn="r">
              <a:defRPr sz="1400">
                <a:latin typeface="+mn-lt"/>
                <a:ea typeface="+mn-ea"/>
                <a:cs typeface="+mn-cs"/>
                <a:sym typeface="Aria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chemeClr val="accent3">
              <a:lumOff val="44000"/>
            </a:schemeClr>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chemeClr val="accent3">
              <a:lumOff val="44000"/>
            </a:schemeClr>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chemeClr val="accent3">
              <a:lumOff val="44000"/>
            </a:schemeClr>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chemeClr val="accent3">
              <a:lumOff val="44000"/>
            </a:schemeClr>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chemeClr val="accent3">
              <a:lumOff val="44000"/>
            </a:schemeClr>
          </a:solidFill>
          <a:uFillTx/>
          <a:latin typeface="Times New Roman"/>
          <a:ea typeface="Times New Roman"/>
          <a:cs typeface="Times New Roman"/>
          <a:sym typeface="Times New Roman"/>
        </a:defRPr>
      </a:lvl5pPr>
      <a:lvl6pPr marL="0" marR="0" indent="457200" algn="ctr" defTabSz="914400" rtl="0" latinLnBrk="0">
        <a:lnSpc>
          <a:spcPct val="100000"/>
        </a:lnSpc>
        <a:spcBef>
          <a:spcPts val="0"/>
        </a:spcBef>
        <a:spcAft>
          <a:spcPts val="0"/>
        </a:spcAft>
        <a:buClrTx/>
        <a:buSzTx/>
        <a:buFontTx/>
        <a:buNone/>
        <a:tabLst/>
        <a:defRPr sz="4400" b="0" i="0" u="none" strike="noStrike" cap="none" spc="0" baseline="0">
          <a:ln>
            <a:noFill/>
          </a:ln>
          <a:solidFill>
            <a:schemeClr val="accent3">
              <a:lumOff val="44000"/>
            </a:schemeClr>
          </a:solidFill>
          <a:uFillTx/>
          <a:latin typeface="Times New Roman"/>
          <a:ea typeface="Times New Roman"/>
          <a:cs typeface="Times New Roman"/>
          <a:sym typeface="Times New Roman"/>
        </a:defRPr>
      </a:lvl6pPr>
      <a:lvl7pPr marL="0" marR="0" indent="914400" algn="ctr" defTabSz="914400" rtl="0" latinLnBrk="0">
        <a:lnSpc>
          <a:spcPct val="100000"/>
        </a:lnSpc>
        <a:spcBef>
          <a:spcPts val="0"/>
        </a:spcBef>
        <a:spcAft>
          <a:spcPts val="0"/>
        </a:spcAft>
        <a:buClrTx/>
        <a:buSzTx/>
        <a:buFontTx/>
        <a:buNone/>
        <a:tabLst/>
        <a:defRPr sz="4400" b="0" i="0" u="none" strike="noStrike" cap="none" spc="0" baseline="0">
          <a:ln>
            <a:noFill/>
          </a:ln>
          <a:solidFill>
            <a:schemeClr val="accent3">
              <a:lumOff val="44000"/>
            </a:schemeClr>
          </a:solidFill>
          <a:uFillTx/>
          <a:latin typeface="Times New Roman"/>
          <a:ea typeface="Times New Roman"/>
          <a:cs typeface="Times New Roman"/>
          <a:sym typeface="Times New Roman"/>
        </a:defRPr>
      </a:lvl7pPr>
      <a:lvl8pPr marL="0" marR="0" indent="1371600" algn="ctr" defTabSz="914400" rtl="0" latinLnBrk="0">
        <a:lnSpc>
          <a:spcPct val="100000"/>
        </a:lnSpc>
        <a:spcBef>
          <a:spcPts val="0"/>
        </a:spcBef>
        <a:spcAft>
          <a:spcPts val="0"/>
        </a:spcAft>
        <a:buClrTx/>
        <a:buSzTx/>
        <a:buFontTx/>
        <a:buNone/>
        <a:tabLst/>
        <a:defRPr sz="4400" b="0" i="0" u="none" strike="noStrike" cap="none" spc="0" baseline="0">
          <a:ln>
            <a:noFill/>
          </a:ln>
          <a:solidFill>
            <a:schemeClr val="accent3">
              <a:lumOff val="44000"/>
            </a:schemeClr>
          </a:solidFill>
          <a:uFillTx/>
          <a:latin typeface="Times New Roman"/>
          <a:ea typeface="Times New Roman"/>
          <a:cs typeface="Times New Roman"/>
          <a:sym typeface="Times New Roman"/>
        </a:defRPr>
      </a:lvl8pPr>
      <a:lvl9pPr marL="0" marR="0" indent="1828800" algn="ctr" defTabSz="914400" rtl="0" latinLnBrk="0">
        <a:lnSpc>
          <a:spcPct val="100000"/>
        </a:lnSpc>
        <a:spcBef>
          <a:spcPts val="0"/>
        </a:spcBef>
        <a:spcAft>
          <a:spcPts val="0"/>
        </a:spcAft>
        <a:buClrTx/>
        <a:buSzTx/>
        <a:buFontTx/>
        <a:buNone/>
        <a:tabLst/>
        <a:defRPr sz="4400" b="0" i="0" u="none" strike="noStrike" cap="none" spc="0" baseline="0">
          <a:ln>
            <a:noFill/>
          </a:ln>
          <a:solidFill>
            <a:schemeClr val="accent3">
              <a:lumOff val="44000"/>
            </a:schemeClr>
          </a:solidFill>
          <a:uFillTx/>
          <a:latin typeface="Times New Roman"/>
          <a:ea typeface="Times New Roman"/>
          <a:cs typeface="Times New Roman"/>
          <a:sym typeface="Times New Roman"/>
        </a:defRPr>
      </a:lvl9pPr>
    </p:titleStyle>
    <p:bodyStyle>
      <a:lvl1pPr marL="342900" marR="0" indent="-3429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chemeClr val="accent3">
              <a:lumOff val="44000"/>
            </a:schemeClr>
          </a:solidFill>
          <a:uFillTx/>
          <a:latin typeface="Times New Roman"/>
          <a:ea typeface="Times New Roman"/>
          <a:cs typeface="Times New Roman"/>
          <a:sym typeface="Times New Roman"/>
        </a:defRPr>
      </a:lvl1pPr>
      <a:lvl2pPr marL="783771" marR="0" indent="-326571"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chemeClr val="accent3">
              <a:lumOff val="44000"/>
            </a:schemeClr>
          </a:solidFill>
          <a:uFillTx/>
          <a:latin typeface="Times New Roman"/>
          <a:ea typeface="Times New Roman"/>
          <a:cs typeface="Times New Roman"/>
          <a:sym typeface="Times New Roman"/>
        </a:defRPr>
      </a:lvl2pPr>
      <a:lvl3pPr marL="1219200" marR="0" indent="-3048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chemeClr val="accent3">
              <a:lumOff val="44000"/>
            </a:schemeClr>
          </a:solidFill>
          <a:uFillTx/>
          <a:latin typeface="Times New Roman"/>
          <a:ea typeface="Times New Roman"/>
          <a:cs typeface="Times New Roman"/>
          <a:sym typeface="Times New Roman"/>
        </a:defRPr>
      </a:lvl3pPr>
      <a:lvl4pPr marL="1737360" marR="0" indent="-36576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chemeClr val="accent3">
              <a:lumOff val="44000"/>
            </a:schemeClr>
          </a:solidFill>
          <a:uFillTx/>
          <a:latin typeface="Times New Roman"/>
          <a:ea typeface="Times New Roman"/>
          <a:cs typeface="Times New Roman"/>
          <a:sym typeface="Times New Roman"/>
        </a:defRPr>
      </a:lvl4pPr>
      <a:lvl5pPr marL="2194560" marR="0" indent="-36576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chemeClr val="accent3">
              <a:lumOff val="44000"/>
            </a:schemeClr>
          </a:solidFill>
          <a:uFillTx/>
          <a:latin typeface="Times New Roman"/>
          <a:ea typeface="Times New Roman"/>
          <a:cs typeface="Times New Roman"/>
          <a:sym typeface="Times New Roman"/>
        </a:defRPr>
      </a:lvl5pPr>
      <a:lvl6pPr marL="2651760" marR="0" indent="-36576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chemeClr val="accent3">
              <a:lumOff val="44000"/>
            </a:schemeClr>
          </a:solidFill>
          <a:uFillTx/>
          <a:latin typeface="Times New Roman"/>
          <a:ea typeface="Times New Roman"/>
          <a:cs typeface="Times New Roman"/>
          <a:sym typeface="Times New Roman"/>
        </a:defRPr>
      </a:lvl6pPr>
      <a:lvl7pPr marL="3108960" marR="0" indent="-36576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chemeClr val="accent3">
              <a:lumOff val="44000"/>
            </a:schemeClr>
          </a:solidFill>
          <a:uFillTx/>
          <a:latin typeface="Times New Roman"/>
          <a:ea typeface="Times New Roman"/>
          <a:cs typeface="Times New Roman"/>
          <a:sym typeface="Times New Roman"/>
        </a:defRPr>
      </a:lvl7pPr>
      <a:lvl8pPr marL="3566159" marR="0" indent="-365759"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chemeClr val="accent3">
              <a:lumOff val="44000"/>
            </a:schemeClr>
          </a:solidFill>
          <a:uFillTx/>
          <a:latin typeface="Times New Roman"/>
          <a:ea typeface="Times New Roman"/>
          <a:cs typeface="Times New Roman"/>
          <a:sym typeface="Times New Roman"/>
        </a:defRPr>
      </a:lvl8pPr>
      <a:lvl9pPr marL="4023359" marR="0" indent="-365759"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chemeClr val="accent3">
              <a:lumOff val="44000"/>
            </a:schemeClr>
          </a:solidFill>
          <a:uFillTx/>
          <a:latin typeface="Times New Roman"/>
          <a:ea typeface="Times New Roman"/>
          <a:cs typeface="Times New Roman"/>
          <a:sym typeface="Times New Roman"/>
        </a:defRPr>
      </a:lvl9pPr>
    </p:bodyStyle>
    <p:otherStyle>
      <a:lvl1pPr marL="0" marR="0" indent="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1pPr>
      <a:lvl2pPr marL="0" marR="0" indent="4572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2pPr>
      <a:lvl3pPr marL="0" marR="0" indent="9144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3pPr>
      <a:lvl4pPr marL="0" marR="0" indent="13716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4pPr>
      <a:lvl5pPr marL="0" marR="0" indent="18288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5pPr>
      <a:lvl6pPr marL="0" marR="0" indent="22860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6pPr>
      <a:lvl7pPr marL="0" marR="0" indent="27432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7pPr>
      <a:lvl8pPr marL="0" marR="0" indent="32004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8pPr>
      <a:lvl9pPr marL="0" marR="0" indent="36576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3.xml"/><Relationship Id="rId13" Type="http://schemas.openxmlformats.org/officeDocument/2006/relationships/slide" Target="slide4.xml"/><Relationship Id="rId18" Type="http://schemas.openxmlformats.org/officeDocument/2006/relationships/slide" Target="slide5.xml"/><Relationship Id="rId26" Type="http://schemas.openxmlformats.org/officeDocument/2006/relationships/slide" Target="slide21.xml"/><Relationship Id="rId3" Type="http://schemas.openxmlformats.org/officeDocument/2006/relationships/slide" Target="slide2.xml"/><Relationship Id="rId21" Type="http://schemas.openxmlformats.org/officeDocument/2006/relationships/slide" Target="slide20.xml"/><Relationship Id="rId7" Type="http://schemas.openxmlformats.org/officeDocument/2006/relationships/slide" Target="slide22.xml"/><Relationship Id="rId12" Type="http://schemas.openxmlformats.org/officeDocument/2006/relationships/slide" Target="slide23.xml"/><Relationship Id="rId17" Type="http://schemas.openxmlformats.org/officeDocument/2006/relationships/slide" Target="slide24.xml"/><Relationship Id="rId25" Type="http://schemas.openxmlformats.org/officeDocument/2006/relationships/slide" Target="slide16.xml"/><Relationship Id="rId2" Type="http://schemas.openxmlformats.org/officeDocument/2006/relationships/image" Target="../media/image1.gif"/><Relationship Id="rId16" Type="http://schemas.openxmlformats.org/officeDocument/2006/relationships/slide" Target="slide19.xml"/><Relationship Id="rId20" Type="http://schemas.openxmlformats.org/officeDocument/2006/relationships/slide" Target="slide15.xml"/><Relationship Id="rId1" Type="http://schemas.openxmlformats.org/officeDocument/2006/relationships/slideLayout" Target="../slideLayouts/slideLayout7.xml"/><Relationship Id="rId6" Type="http://schemas.openxmlformats.org/officeDocument/2006/relationships/slide" Target="slide17.xml"/><Relationship Id="rId11" Type="http://schemas.openxmlformats.org/officeDocument/2006/relationships/slide" Target="slide18.xml"/><Relationship Id="rId24" Type="http://schemas.openxmlformats.org/officeDocument/2006/relationships/slide" Target="slide11.xml"/><Relationship Id="rId5" Type="http://schemas.openxmlformats.org/officeDocument/2006/relationships/slide" Target="slide12.xml"/><Relationship Id="rId15" Type="http://schemas.openxmlformats.org/officeDocument/2006/relationships/slide" Target="slide14.xml"/><Relationship Id="rId23" Type="http://schemas.openxmlformats.org/officeDocument/2006/relationships/slide" Target="slide6.xml"/><Relationship Id="rId28" Type="http://schemas.openxmlformats.org/officeDocument/2006/relationships/image" Target="../media/image2.png"/><Relationship Id="rId10" Type="http://schemas.openxmlformats.org/officeDocument/2006/relationships/slide" Target="slide13.xml"/><Relationship Id="rId19" Type="http://schemas.openxmlformats.org/officeDocument/2006/relationships/slide" Target="slide10.xml"/><Relationship Id="rId4" Type="http://schemas.openxmlformats.org/officeDocument/2006/relationships/slide" Target="slide7.xml"/><Relationship Id="rId9" Type="http://schemas.openxmlformats.org/officeDocument/2006/relationships/slide" Target="slide8.xml"/><Relationship Id="rId14" Type="http://schemas.openxmlformats.org/officeDocument/2006/relationships/slide" Target="slide9.xml"/><Relationship Id="rId22" Type="http://schemas.openxmlformats.org/officeDocument/2006/relationships/slide" Target="slide25.xml"/><Relationship Id="rId27" Type="http://schemas.openxmlformats.org/officeDocument/2006/relationships/slide" Target="slide26.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 name="Picture 160" descr="Picture 160"/>
          <p:cNvPicPr>
            <a:picLocks/>
          </p:cNvPicPr>
          <p:nvPr/>
        </p:nvPicPr>
        <p:blipFill>
          <a:blip r:embed="rId2">
            <a:extLst/>
          </a:blip>
          <a:stretch>
            <a:fillRect/>
          </a:stretch>
        </p:blipFill>
        <p:spPr>
          <a:xfrm>
            <a:off x="304800" y="0"/>
            <a:ext cx="950913" cy="1143000"/>
          </a:xfrm>
          <a:prstGeom prst="rect">
            <a:avLst/>
          </a:prstGeom>
          <a:ln w="12700">
            <a:miter lim="400000"/>
          </a:ln>
        </p:spPr>
      </p:pic>
      <p:sp>
        <p:nvSpPr>
          <p:cNvPr id="113" name="Text Box 5"/>
          <p:cNvSpPr txBox="1"/>
          <p:nvPr/>
        </p:nvSpPr>
        <p:spPr>
          <a:xfrm>
            <a:off x="1524000" y="0"/>
            <a:ext cx="5943600" cy="7275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4500" b="1">
                <a:solidFill>
                  <a:schemeClr val="accent3">
                    <a:lumOff val="44000"/>
                  </a:schemeClr>
                </a:solidFill>
              </a:defRPr>
            </a:lvl1pPr>
          </a:lstStyle>
          <a:p>
            <a:r>
              <a:t>GENETIC II Jeopardy</a:t>
            </a:r>
          </a:p>
        </p:txBody>
      </p:sp>
      <p:graphicFrame>
        <p:nvGraphicFramePr>
          <p:cNvPr id="114" name="Group 159"/>
          <p:cNvGraphicFramePr/>
          <p:nvPr/>
        </p:nvGraphicFramePr>
        <p:xfrm>
          <a:off x="457200" y="1143000"/>
          <a:ext cx="8382000" cy="5410202"/>
        </p:xfrm>
        <a:graphic>
          <a:graphicData uri="http://schemas.openxmlformats.org/drawingml/2006/table">
            <a:tbl>
              <a:tblPr>
                <a:tableStyleId>{4C3C2611-4C71-4FC5-86AE-919BDF0F9419}</a:tableStyleId>
              </a:tblPr>
              <a:tblGrid>
                <a:gridCol w="1676400">
                  <a:extLst>
                    <a:ext uri="{9D8B030D-6E8A-4147-A177-3AD203B41FA5}">
                      <a16:colId xmlns:a16="http://schemas.microsoft.com/office/drawing/2014/main" val="20000"/>
                    </a:ext>
                  </a:extLst>
                </a:gridCol>
                <a:gridCol w="1676400">
                  <a:extLst>
                    <a:ext uri="{9D8B030D-6E8A-4147-A177-3AD203B41FA5}">
                      <a16:colId xmlns:a16="http://schemas.microsoft.com/office/drawing/2014/main" val="20001"/>
                    </a:ext>
                  </a:extLst>
                </a:gridCol>
                <a:gridCol w="16764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3"/>
                    </a:ext>
                  </a:extLst>
                </a:gridCol>
                <a:gridCol w="1676400">
                  <a:extLst>
                    <a:ext uri="{9D8B030D-6E8A-4147-A177-3AD203B41FA5}">
                      <a16:colId xmlns:a16="http://schemas.microsoft.com/office/drawing/2014/main" val="20004"/>
                    </a:ext>
                  </a:extLst>
                </a:gridCol>
              </a:tblGrid>
              <a:tr h="563563">
                <a:tc>
                  <a:txBody>
                    <a:bodyPr/>
                    <a:lstStyle/>
                    <a:p>
                      <a:pPr algn="ctr">
                        <a:spcBef>
                          <a:spcPts val="300"/>
                        </a:spcBef>
                        <a:defRPr sz="1800"/>
                      </a:pPr>
                      <a:r>
                        <a:rPr sz="1600" b="1">
                          <a:solidFill>
                            <a:schemeClr val="accent3">
                              <a:lumOff val="44000"/>
                            </a:schemeClr>
                          </a:solidFill>
                          <a:sym typeface="Times New Roman"/>
                        </a:rPr>
                        <a:t>Category 1</a:t>
                      </a:r>
                    </a:p>
                  </a:txBody>
                  <a:tcPr marL="45720" marR="45720" horzOverflow="overflow">
                    <a:noFill/>
                  </a:tcPr>
                </a:tc>
                <a:tc>
                  <a:txBody>
                    <a:bodyPr/>
                    <a:lstStyle/>
                    <a:p>
                      <a:pPr algn="ctr">
                        <a:spcBef>
                          <a:spcPts val="300"/>
                        </a:spcBef>
                        <a:defRPr sz="1800"/>
                      </a:pPr>
                      <a:r>
                        <a:rPr sz="1600" b="1">
                          <a:solidFill>
                            <a:schemeClr val="accent3">
                              <a:lumOff val="44000"/>
                            </a:schemeClr>
                          </a:solidFill>
                          <a:sym typeface="Times New Roman"/>
                        </a:rPr>
                        <a:t>Category 2</a:t>
                      </a:r>
                    </a:p>
                  </a:txBody>
                  <a:tcPr marL="45720" marR="45720" horzOverflow="overflow">
                    <a:noFill/>
                  </a:tcPr>
                </a:tc>
                <a:tc>
                  <a:txBody>
                    <a:bodyPr/>
                    <a:lstStyle/>
                    <a:p>
                      <a:pPr algn="ctr">
                        <a:spcBef>
                          <a:spcPts val="300"/>
                        </a:spcBef>
                        <a:defRPr sz="1800"/>
                      </a:pPr>
                      <a:r>
                        <a:rPr sz="1600" b="1">
                          <a:solidFill>
                            <a:schemeClr val="accent3">
                              <a:lumOff val="44000"/>
                            </a:schemeClr>
                          </a:solidFill>
                          <a:sym typeface="Times New Roman"/>
                        </a:rPr>
                        <a:t>Category 3</a:t>
                      </a:r>
                    </a:p>
                  </a:txBody>
                  <a:tcPr marL="45720" marR="45720" horzOverflow="overflow">
                    <a:noFill/>
                  </a:tcPr>
                </a:tc>
                <a:tc>
                  <a:txBody>
                    <a:bodyPr/>
                    <a:lstStyle/>
                    <a:p>
                      <a:pPr algn="ctr">
                        <a:spcBef>
                          <a:spcPts val="300"/>
                        </a:spcBef>
                        <a:defRPr sz="1800"/>
                      </a:pPr>
                      <a:r>
                        <a:rPr sz="1600" b="1">
                          <a:solidFill>
                            <a:schemeClr val="accent3">
                              <a:lumOff val="44000"/>
                            </a:schemeClr>
                          </a:solidFill>
                          <a:sym typeface="Times New Roman"/>
                        </a:rPr>
                        <a:t>Category 4</a:t>
                      </a:r>
                    </a:p>
                  </a:txBody>
                  <a:tcPr marL="45720" marR="45720" horzOverflow="overflow">
                    <a:noFill/>
                  </a:tcPr>
                </a:tc>
                <a:tc>
                  <a:txBody>
                    <a:bodyPr/>
                    <a:lstStyle/>
                    <a:p>
                      <a:pPr algn="ctr">
                        <a:spcBef>
                          <a:spcPts val="300"/>
                        </a:spcBef>
                        <a:defRPr sz="1800"/>
                      </a:pPr>
                      <a:r>
                        <a:rPr sz="1600" b="1">
                          <a:solidFill>
                            <a:schemeClr val="accent3">
                              <a:lumOff val="44000"/>
                            </a:schemeClr>
                          </a:solidFill>
                          <a:sym typeface="Times New Roman"/>
                        </a:rPr>
                        <a:t>Category 5</a:t>
                      </a:r>
                    </a:p>
                  </a:txBody>
                  <a:tcPr marL="45720" marR="45720" horzOverflow="overflow">
                    <a:noFill/>
                  </a:tcPr>
                </a:tc>
                <a:extLst>
                  <a:ext uri="{0D108BD9-81ED-4DB2-BD59-A6C34878D82A}">
                    <a16:rowId xmlns:a16="http://schemas.microsoft.com/office/drawing/2014/main" val="10000"/>
                  </a:ext>
                </a:extLst>
              </a:tr>
              <a:tr h="969963">
                <a:tc>
                  <a:txBody>
                    <a:bodyPr/>
                    <a:lstStyle/>
                    <a:p>
                      <a:pPr algn="ctr">
                        <a:spcBef>
                          <a:spcPts val="800"/>
                        </a:spcBef>
                        <a:defRPr sz="3600">
                          <a:solidFill>
                            <a:schemeClr val="accent3">
                              <a:lumOff val="44000"/>
                            </a:schemeClr>
                          </a:solidFill>
                          <a:sym typeface="Times New Roman"/>
                        </a:defRPr>
                      </a:pPr>
                      <a:r>
                        <a:rPr u="sng">
                          <a:uFill>
                            <a:solidFill>
                              <a:schemeClr val="accent3">
                                <a:lumOff val="44000"/>
                              </a:schemeClr>
                            </a:solidFill>
                          </a:uFill>
                          <a:hlinkClick r:id="rId3" action="ppaction://hlinksldjump"/>
                        </a:rPr>
                        <a:t>10</a:t>
                      </a:r>
                    </a:p>
                  </a:txBody>
                  <a:tcPr marL="45720" marR="45720" horzOverflow="overflow">
                    <a:noFill/>
                  </a:tcPr>
                </a:tc>
                <a:tc>
                  <a:txBody>
                    <a:bodyPr/>
                    <a:lstStyle/>
                    <a:p>
                      <a:pPr algn="ctr">
                        <a:spcBef>
                          <a:spcPts val="800"/>
                        </a:spcBef>
                        <a:defRPr sz="3600">
                          <a:solidFill>
                            <a:schemeClr val="accent3">
                              <a:lumOff val="44000"/>
                            </a:schemeClr>
                          </a:solidFill>
                          <a:sym typeface="Times New Roman"/>
                        </a:defRPr>
                      </a:pPr>
                      <a:r>
                        <a:rPr u="sng">
                          <a:uFill>
                            <a:solidFill>
                              <a:schemeClr val="accent3">
                                <a:lumOff val="44000"/>
                              </a:schemeClr>
                            </a:solidFill>
                          </a:uFill>
                          <a:hlinkClick r:id="rId4" action="ppaction://hlinksldjump"/>
                        </a:rPr>
                        <a:t>10</a:t>
                      </a:r>
                    </a:p>
                  </a:txBody>
                  <a:tcPr marL="45720" marR="45720" horzOverflow="overflow">
                    <a:noFill/>
                  </a:tcPr>
                </a:tc>
                <a:tc>
                  <a:txBody>
                    <a:bodyPr/>
                    <a:lstStyle/>
                    <a:p>
                      <a:pPr algn="ctr">
                        <a:spcBef>
                          <a:spcPts val="800"/>
                        </a:spcBef>
                        <a:defRPr sz="3600">
                          <a:solidFill>
                            <a:schemeClr val="accent3">
                              <a:lumOff val="44000"/>
                            </a:schemeClr>
                          </a:solidFill>
                          <a:sym typeface="Times New Roman"/>
                        </a:defRPr>
                      </a:pPr>
                      <a:r>
                        <a:rPr u="sng">
                          <a:uFill>
                            <a:solidFill>
                              <a:schemeClr val="accent3">
                                <a:lumOff val="44000"/>
                              </a:schemeClr>
                            </a:solidFill>
                          </a:uFill>
                          <a:hlinkClick r:id="rId5" action="ppaction://hlinksldjump"/>
                        </a:rPr>
                        <a:t>10</a:t>
                      </a:r>
                    </a:p>
                  </a:txBody>
                  <a:tcPr marL="45720" marR="45720" horzOverflow="overflow">
                    <a:noFill/>
                  </a:tcPr>
                </a:tc>
                <a:tc>
                  <a:txBody>
                    <a:bodyPr/>
                    <a:lstStyle/>
                    <a:p>
                      <a:pPr algn="ctr">
                        <a:spcBef>
                          <a:spcPts val="800"/>
                        </a:spcBef>
                        <a:defRPr sz="3600">
                          <a:solidFill>
                            <a:schemeClr val="accent3">
                              <a:lumOff val="44000"/>
                            </a:schemeClr>
                          </a:solidFill>
                          <a:sym typeface="Times New Roman"/>
                        </a:defRPr>
                      </a:pPr>
                      <a:r>
                        <a:rPr u="sng">
                          <a:uFill>
                            <a:solidFill>
                              <a:schemeClr val="accent3">
                                <a:lumOff val="44000"/>
                              </a:schemeClr>
                            </a:solidFill>
                          </a:uFill>
                          <a:hlinkClick r:id="rId6" action="ppaction://hlinksldjump"/>
                        </a:rPr>
                        <a:t>10</a:t>
                      </a:r>
                    </a:p>
                  </a:txBody>
                  <a:tcPr marL="45720" marR="45720" horzOverflow="overflow">
                    <a:noFill/>
                  </a:tcPr>
                </a:tc>
                <a:tc>
                  <a:txBody>
                    <a:bodyPr/>
                    <a:lstStyle/>
                    <a:p>
                      <a:pPr algn="ctr">
                        <a:spcBef>
                          <a:spcPts val="800"/>
                        </a:spcBef>
                        <a:defRPr sz="3600">
                          <a:solidFill>
                            <a:schemeClr val="accent3">
                              <a:lumOff val="44000"/>
                            </a:schemeClr>
                          </a:solidFill>
                          <a:sym typeface="Times New Roman"/>
                        </a:defRPr>
                      </a:pPr>
                      <a:r>
                        <a:rPr u="sng">
                          <a:uFill>
                            <a:solidFill>
                              <a:schemeClr val="accent3">
                                <a:lumOff val="44000"/>
                              </a:schemeClr>
                            </a:solidFill>
                          </a:uFill>
                          <a:hlinkClick r:id="rId7" action="ppaction://hlinksldjump"/>
                        </a:rPr>
                        <a:t>10</a:t>
                      </a:r>
                    </a:p>
                  </a:txBody>
                  <a:tcPr marL="45720" marR="45720" horzOverflow="overflow">
                    <a:noFill/>
                  </a:tcPr>
                </a:tc>
                <a:extLst>
                  <a:ext uri="{0D108BD9-81ED-4DB2-BD59-A6C34878D82A}">
                    <a16:rowId xmlns:a16="http://schemas.microsoft.com/office/drawing/2014/main" val="10001"/>
                  </a:ext>
                </a:extLst>
              </a:tr>
              <a:tr h="968375">
                <a:tc>
                  <a:txBody>
                    <a:bodyPr/>
                    <a:lstStyle/>
                    <a:p>
                      <a:pPr algn="ctr">
                        <a:spcBef>
                          <a:spcPts val="800"/>
                        </a:spcBef>
                        <a:defRPr sz="3600">
                          <a:solidFill>
                            <a:schemeClr val="accent3">
                              <a:lumOff val="44000"/>
                            </a:schemeClr>
                          </a:solidFill>
                          <a:sym typeface="Times New Roman"/>
                        </a:defRPr>
                      </a:pPr>
                      <a:r>
                        <a:rPr u="sng">
                          <a:uFill>
                            <a:solidFill>
                              <a:schemeClr val="accent3">
                                <a:lumOff val="44000"/>
                              </a:schemeClr>
                            </a:solidFill>
                          </a:uFill>
                          <a:hlinkClick r:id="rId8" action="ppaction://hlinksldjump"/>
                        </a:rPr>
                        <a:t>20</a:t>
                      </a:r>
                    </a:p>
                  </a:txBody>
                  <a:tcPr marL="45720" marR="45720" horzOverflow="overflow">
                    <a:noFill/>
                  </a:tcPr>
                </a:tc>
                <a:tc>
                  <a:txBody>
                    <a:bodyPr/>
                    <a:lstStyle/>
                    <a:p>
                      <a:pPr algn="ctr">
                        <a:spcBef>
                          <a:spcPts val="800"/>
                        </a:spcBef>
                        <a:defRPr sz="3600">
                          <a:solidFill>
                            <a:schemeClr val="accent3">
                              <a:lumOff val="44000"/>
                            </a:schemeClr>
                          </a:solidFill>
                          <a:sym typeface="Times New Roman"/>
                        </a:defRPr>
                      </a:pPr>
                      <a:r>
                        <a:rPr u="sng">
                          <a:uFill>
                            <a:solidFill>
                              <a:schemeClr val="accent3">
                                <a:lumOff val="44000"/>
                              </a:schemeClr>
                            </a:solidFill>
                          </a:uFill>
                          <a:hlinkClick r:id="rId9" action="ppaction://hlinksldjump"/>
                        </a:rPr>
                        <a:t>20</a:t>
                      </a:r>
                    </a:p>
                  </a:txBody>
                  <a:tcPr marL="45720" marR="45720" horzOverflow="overflow">
                    <a:noFill/>
                  </a:tcPr>
                </a:tc>
                <a:tc>
                  <a:txBody>
                    <a:bodyPr/>
                    <a:lstStyle/>
                    <a:p>
                      <a:pPr algn="ctr">
                        <a:spcBef>
                          <a:spcPts val="800"/>
                        </a:spcBef>
                        <a:defRPr sz="3600">
                          <a:solidFill>
                            <a:schemeClr val="accent3">
                              <a:lumOff val="44000"/>
                            </a:schemeClr>
                          </a:solidFill>
                          <a:sym typeface="Times New Roman"/>
                        </a:defRPr>
                      </a:pPr>
                      <a:r>
                        <a:rPr u="sng">
                          <a:uFill>
                            <a:solidFill>
                              <a:schemeClr val="accent3">
                                <a:lumOff val="44000"/>
                              </a:schemeClr>
                            </a:solidFill>
                          </a:uFill>
                          <a:hlinkClick r:id="rId10" action="ppaction://hlinksldjump"/>
                        </a:rPr>
                        <a:t>20</a:t>
                      </a:r>
                    </a:p>
                  </a:txBody>
                  <a:tcPr marL="45720" marR="45720" horzOverflow="overflow">
                    <a:noFill/>
                  </a:tcPr>
                </a:tc>
                <a:tc>
                  <a:txBody>
                    <a:bodyPr/>
                    <a:lstStyle/>
                    <a:p>
                      <a:pPr algn="ctr">
                        <a:spcBef>
                          <a:spcPts val="800"/>
                        </a:spcBef>
                        <a:defRPr sz="3600">
                          <a:solidFill>
                            <a:schemeClr val="accent3">
                              <a:lumOff val="44000"/>
                            </a:schemeClr>
                          </a:solidFill>
                          <a:sym typeface="Times New Roman"/>
                        </a:defRPr>
                      </a:pPr>
                      <a:r>
                        <a:rPr u="sng">
                          <a:uFill>
                            <a:solidFill>
                              <a:schemeClr val="accent3">
                                <a:lumOff val="44000"/>
                              </a:schemeClr>
                            </a:solidFill>
                          </a:uFill>
                          <a:hlinkClick r:id="rId11" action="ppaction://hlinksldjump"/>
                        </a:rPr>
                        <a:t>20</a:t>
                      </a:r>
                    </a:p>
                  </a:txBody>
                  <a:tcPr marL="45720" marR="45720" horzOverflow="overflow">
                    <a:noFill/>
                  </a:tcPr>
                </a:tc>
                <a:tc>
                  <a:txBody>
                    <a:bodyPr/>
                    <a:lstStyle/>
                    <a:p>
                      <a:pPr algn="ctr">
                        <a:spcBef>
                          <a:spcPts val="800"/>
                        </a:spcBef>
                        <a:defRPr sz="3600">
                          <a:solidFill>
                            <a:schemeClr val="accent3">
                              <a:lumOff val="44000"/>
                            </a:schemeClr>
                          </a:solidFill>
                          <a:sym typeface="Times New Roman"/>
                        </a:defRPr>
                      </a:pPr>
                      <a:r>
                        <a:rPr u="sng">
                          <a:uFill>
                            <a:solidFill>
                              <a:schemeClr val="accent3">
                                <a:lumOff val="44000"/>
                              </a:schemeClr>
                            </a:solidFill>
                          </a:uFill>
                          <a:hlinkClick r:id="rId12" action="ppaction://hlinksldjump"/>
                        </a:rPr>
                        <a:t>20</a:t>
                      </a:r>
                    </a:p>
                  </a:txBody>
                  <a:tcPr marL="45720" marR="45720" horzOverflow="overflow">
                    <a:noFill/>
                  </a:tcPr>
                </a:tc>
                <a:extLst>
                  <a:ext uri="{0D108BD9-81ED-4DB2-BD59-A6C34878D82A}">
                    <a16:rowId xmlns:a16="http://schemas.microsoft.com/office/drawing/2014/main" val="10002"/>
                  </a:ext>
                </a:extLst>
              </a:tr>
              <a:tr h="969963">
                <a:tc>
                  <a:txBody>
                    <a:bodyPr/>
                    <a:lstStyle/>
                    <a:p>
                      <a:pPr algn="ctr">
                        <a:spcBef>
                          <a:spcPts val="800"/>
                        </a:spcBef>
                        <a:defRPr sz="3600">
                          <a:solidFill>
                            <a:schemeClr val="accent3">
                              <a:lumOff val="44000"/>
                            </a:schemeClr>
                          </a:solidFill>
                          <a:sym typeface="Times New Roman"/>
                        </a:defRPr>
                      </a:pPr>
                      <a:r>
                        <a:rPr u="sng">
                          <a:uFill>
                            <a:solidFill>
                              <a:schemeClr val="accent3">
                                <a:lumOff val="44000"/>
                              </a:schemeClr>
                            </a:solidFill>
                          </a:uFill>
                          <a:hlinkClick r:id="rId13" action="ppaction://hlinksldjump"/>
                        </a:rPr>
                        <a:t>30</a:t>
                      </a:r>
                    </a:p>
                  </a:txBody>
                  <a:tcPr marL="45720" marR="45720" horzOverflow="overflow">
                    <a:noFill/>
                  </a:tcPr>
                </a:tc>
                <a:tc>
                  <a:txBody>
                    <a:bodyPr/>
                    <a:lstStyle/>
                    <a:p>
                      <a:pPr algn="ctr">
                        <a:spcBef>
                          <a:spcPts val="800"/>
                        </a:spcBef>
                        <a:defRPr sz="3600">
                          <a:solidFill>
                            <a:schemeClr val="accent3">
                              <a:lumOff val="44000"/>
                            </a:schemeClr>
                          </a:solidFill>
                          <a:sym typeface="Times New Roman"/>
                        </a:defRPr>
                      </a:pPr>
                      <a:r>
                        <a:rPr u="sng">
                          <a:uFill>
                            <a:solidFill>
                              <a:schemeClr val="accent3">
                                <a:lumOff val="44000"/>
                              </a:schemeClr>
                            </a:solidFill>
                          </a:uFill>
                          <a:hlinkClick r:id="rId14" action="ppaction://hlinksldjump"/>
                        </a:rPr>
                        <a:t>30</a:t>
                      </a:r>
                    </a:p>
                  </a:txBody>
                  <a:tcPr marL="45720" marR="45720" horzOverflow="overflow">
                    <a:noFill/>
                  </a:tcPr>
                </a:tc>
                <a:tc>
                  <a:txBody>
                    <a:bodyPr/>
                    <a:lstStyle/>
                    <a:p>
                      <a:pPr algn="ctr">
                        <a:spcBef>
                          <a:spcPts val="800"/>
                        </a:spcBef>
                        <a:defRPr sz="3600">
                          <a:solidFill>
                            <a:schemeClr val="accent3">
                              <a:lumOff val="44000"/>
                            </a:schemeClr>
                          </a:solidFill>
                          <a:sym typeface="Times New Roman"/>
                        </a:defRPr>
                      </a:pPr>
                      <a:r>
                        <a:rPr u="sng">
                          <a:uFill>
                            <a:solidFill>
                              <a:schemeClr val="accent3">
                                <a:lumOff val="44000"/>
                              </a:schemeClr>
                            </a:solidFill>
                          </a:uFill>
                          <a:hlinkClick r:id="rId15" action="ppaction://hlinksldjump"/>
                        </a:rPr>
                        <a:t>30</a:t>
                      </a:r>
                    </a:p>
                  </a:txBody>
                  <a:tcPr marL="45720" marR="45720" horzOverflow="overflow">
                    <a:noFill/>
                  </a:tcPr>
                </a:tc>
                <a:tc>
                  <a:txBody>
                    <a:bodyPr/>
                    <a:lstStyle/>
                    <a:p>
                      <a:pPr algn="ctr">
                        <a:spcBef>
                          <a:spcPts val="800"/>
                        </a:spcBef>
                        <a:defRPr sz="3600">
                          <a:solidFill>
                            <a:schemeClr val="accent3">
                              <a:lumOff val="44000"/>
                            </a:schemeClr>
                          </a:solidFill>
                          <a:sym typeface="Times New Roman"/>
                        </a:defRPr>
                      </a:pPr>
                      <a:r>
                        <a:rPr u="sng">
                          <a:uFill>
                            <a:solidFill>
                              <a:schemeClr val="accent3">
                                <a:lumOff val="44000"/>
                              </a:schemeClr>
                            </a:solidFill>
                          </a:uFill>
                          <a:hlinkClick r:id="rId16" action="ppaction://hlinksldjump"/>
                        </a:rPr>
                        <a:t>30</a:t>
                      </a:r>
                    </a:p>
                  </a:txBody>
                  <a:tcPr marL="45720" marR="45720" horzOverflow="overflow">
                    <a:noFill/>
                  </a:tcPr>
                </a:tc>
                <a:tc>
                  <a:txBody>
                    <a:bodyPr/>
                    <a:lstStyle/>
                    <a:p>
                      <a:pPr algn="ctr">
                        <a:spcBef>
                          <a:spcPts val="800"/>
                        </a:spcBef>
                        <a:defRPr sz="3600">
                          <a:solidFill>
                            <a:schemeClr val="accent3">
                              <a:lumOff val="44000"/>
                            </a:schemeClr>
                          </a:solidFill>
                          <a:sym typeface="Times New Roman"/>
                        </a:defRPr>
                      </a:pPr>
                      <a:r>
                        <a:rPr u="sng">
                          <a:uFill>
                            <a:solidFill>
                              <a:schemeClr val="accent3">
                                <a:lumOff val="44000"/>
                              </a:schemeClr>
                            </a:solidFill>
                          </a:uFill>
                          <a:hlinkClick r:id="rId17" action="ppaction://hlinksldjump"/>
                        </a:rPr>
                        <a:t>30</a:t>
                      </a:r>
                    </a:p>
                  </a:txBody>
                  <a:tcPr marL="45720" marR="45720" horzOverflow="overflow">
                    <a:noFill/>
                  </a:tcPr>
                </a:tc>
                <a:extLst>
                  <a:ext uri="{0D108BD9-81ED-4DB2-BD59-A6C34878D82A}">
                    <a16:rowId xmlns:a16="http://schemas.microsoft.com/office/drawing/2014/main" val="10003"/>
                  </a:ext>
                </a:extLst>
              </a:tr>
              <a:tr h="968375">
                <a:tc>
                  <a:txBody>
                    <a:bodyPr/>
                    <a:lstStyle/>
                    <a:p>
                      <a:pPr algn="ctr">
                        <a:spcBef>
                          <a:spcPts val="800"/>
                        </a:spcBef>
                        <a:defRPr sz="3600">
                          <a:solidFill>
                            <a:schemeClr val="accent3">
                              <a:lumOff val="44000"/>
                            </a:schemeClr>
                          </a:solidFill>
                          <a:sym typeface="Times New Roman"/>
                        </a:defRPr>
                      </a:pPr>
                      <a:r>
                        <a:rPr u="sng">
                          <a:uFill>
                            <a:solidFill>
                              <a:schemeClr val="accent3">
                                <a:lumOff val="44000"/>
                              </a:schemeClr>
                            </a:solidFill>
                          </a:uFill>
                          <a:hlinkClick r:id="rId18" action="ppaction://hlinksldjump"/>
                        </a:rPr>
                        <a:t>40</a:t>
                      </a:r>
                    </a:p>
                  </a:txBody>
                  <a:tcPr marL="45720" marR="45720" horzOverflow="overflow">
                    <a:noFill/>
                  </a:tcPr>
                </a:tc>
                <a:tc>
                  <a:txBody>
                    <a:bodyPr/>
                    <a:lstStyle/>
                    <a:p>
                      <a:pPr algn="ctr">
                        <a:spcBef>
                          <a:spcPts val="800"/>
                        </a:spcBef>
                        <a:defRPr sz="3600">
                          <a:solidFill>
                            <a:schemeClr val="accent3">
                              <a:lumOff val="44000"/>
                            </a:schemeClr>
                          </a:solidFill>
                          <a:sym typeface="Times New Roman"/>
                        </a:defRPr>
                      </a:pPr>
                      <a:r>
                        <a:rPr u="sng">
                          <a:uFill>
                            <a:solidFill>
                              <a:schemeClr val="accent3">
                                <a:lumOff val="44000"/>
                              </a:schemeClr>
                            </a:solidFill>
                          </a:uFill>
                          <a:hlinkClick r:id="rId19" action="ppaction://hlinksldjump"/>
                        </a:rPr>
                        <a:t>40</a:t>
                      </a:r>
                    </a:p>
                  </a:txBody>
                  <a:tcPr marL="45720" marR="45720" horzOverflow="overflow">
                    <a:noFill/>
                  </a:tcPr>
                </a:tc>
                <a:tc>
                  <a:txBody>
                    <a:bodyPr/>
                    <a:lstStyle/>
                    <a:p>
                      <a:pPr algn="ctr">
                        <a:spcBef>
                          <a:spcPts val="800"/>
                        </a:spcBef>
                        <a:defRPr sz="3600">
                          <a:solidFill>
                            <a:schemeClr val="accent3">
                              <a:lumOff val="44000"/>
                            </a:schemeClr>
                          </a:solidFill>
                          <a:sym typeface="Times New Roman"/>
                        </a:defRPr>
                      </a:pPr>
                      <a:r>
                        <a:rPr u="sng">
                          <a:uFill>
                            <a:solidFill>
                              <a:schemeClr val="accent3">
                                <a:lumOff val="44000"/>
                              </a:schemeClr>
                            </a:solidFill>
                          </a:uFill>
                          <a:hlinkClick r:id="rId20" action="ppaction://hlinksldjump"/>
                        </a:rPr>
                        <a:t>40</a:t>
                      </a:r>
                    </a:p>
                  </a:txBody>
                  <a:tcPr marL="45720" marR="45720" horzOverflow="overflow">
                    <a:noFill/>
                  </a:tcPr>
                </a:tc>
                <a:tc>
                  <a:txBody>
                    <a:bodyPr/>
                    <a:lstStyle/>
                    <a:p>
                      <a:pPr algn="ctr">
                        <a:spcBef>
                          <a:spcPts val="800"/>
                        </a:spcBef>
                        <a:defRPr sz="3600">
                          <a:solidFill>
                            <a:schemeClr val="accent3">
                              <a:lumOff val="44000"/>
                            </a:schemeClr>
                          </a:solidFill>
                          <a:sym typeface="Times New Roman"/>
                        </a:defRPr>
                      </a:pPr>
                      <a:r>
                        <a:rPr u="sng">
                          <a:uFill>
                            <a:solidFill>
                              <a:schemeClr val="accent3">
                                <a:lumOff val="44000"/>
                              </a:schemeClr>
                            </a:solidFill>
                          </a:uFill>
                          <a:hlinkClick r:id="rId21" action="ppaction://hlinksldjump"/>
                        </a:rPr>
                        <a:t>40</a:t>
                      </a:r>
                    </a:p>
                  </a:txBody>
                  <a:tcPr marL="45720" marR="45720" horzOverflow="overflow">
                    <a:noFill/>
                  </a:tcPr>
                </a:tc>
                <a:tc>
                  <a:txBody>
                    <a:bodyPr/>
                    <a:lstStyle/>
                    <a:p>
                      <a:pPr algn="ctr">
                        <a:spcBef>
                          <a:spcPts val="800"/>
                        </a:spcBef>
                        <a:defRPr sz="3600">
                          <a:solidFill>
                            <a:schemeClr val="accent3">
                              <a:lumOff val="44000"/>
                            </a:schemeClr>
                          </a:solidFill>
                          <a:sym typeface="Times New Roman"/>
                        </a:defRPr>
                      </a:pPr>
                      <a:r>
                        <a:rPr u="sng">
                          <a:uFill>
                            <a:solidFill>
                              <a:schemeClr val="accent3">
                                <a:lumOff val="44000"/>
                              </a:schemeClr>
                            </a:solidFill>
                          </a:uFill>
                          <a:hlinkClick r:id="rId22" action="ppaction://hlinksldjump"/>
                        </a:rPr>
                        <a:t>40</a:t>
                      </a:r>
                    </a:p>
                  </a:txBody>
                  <a:tcPr marL="45720" marR="45720" horzOverflow="overflow">
                    <a:noFill/>
                  </a:tcPr>
                </a:tc>
                <a:extLst>
                  <a:ext uri="{0D108BD9-81ED-4DB2-BD59-A6C34878D82A}">
                    <a16:rowId xmlns:a16="http://schemas.microsoft.com/office/drawing/2014/main" val="10004"/>
                  </a:ext>
                </a:extLst>
              </a:tr>
              <a:tr h="969963">
                <a:tc>
                  <a:txBody>
                    <a:bodyPr/>
                    <a:lstStyle/>
                    <a:p>
                      <a:pPr algn="ctr">
                        <a:spcBef>
                          <a:spcPts val="800"/>
                        </a:spcBef>
                        <a:defRPr sz="3600">
                          <a:solidFill>
                            <a:schemeClr val="accent3">
                              <a:lumOff val="44000"/>
                            </a:schemeClr>
                          </a:solidFill>
                          <a:sym typeface="Times New Roman"/>
                        </a:defRPr>
                      </a:pPr>
                      <a:r>
                        <a:rPr u="sng">
                          <a:uFill>
                            <a:solidFill>
                              <a:schemeClr val="accent3">
                                <a:lumOff val="44000"/>
                              </a:schemeClr>
                            </a:solidFill>
                          </a:uFill>
                          <a:hlinkClick r:id="rId23" action="ppaction://hlinksldjump"/>
                        </a:rPr>
                        <a:t>50</a:t>
                      </a:r>
                    </a:p>
                  </a:txBody>
                  <a:tcPr marL="45720" marR="45720" horzOverflow="overflow">
                    <a:noFill/>
                  </a:tcPr>
                </a:tc>
                <a:tc>
                  <a:txBody>
                    <a:bodyPr/>
                    <a:lstStyle/>
                    <a:p>
                      <a:pPr algn="ctr">
                        <a:spcBef>
                          <a:spcPts val="800"/>
                        </a:spcBef>
                        <a:defRPr sz="3600">
                          <a:solidFill>
                            <a:schemeClr val="accent3">
                              <a:lumOff val="44000"/>
                            </a:schemeClr>
                          </a:solidFill>
                          <a:sym typeface="Times New Roman"/>
                        </a:defRPr>
                      </a:pPr>
                      <a:r>
                        <a:rPr u="sng">
                          <a:uFill>
                            <a:solidFill>
                              <a:schemeClr val="accent3">
                                <a:lumOff val="44000"/>
                              </a:schemeClr>
                            </a:solidFill>
                          </a:uFill>
                          <a:hlinkClick r:id="rId24" action="ppaction://hlinksldjump"/>
                        </a:rPr>
                        <a:t>50</a:t>
                      </a:r>
                    </a:p>
                  </a:txBody>
                  <a:tcPr marL="45720" marR="45720" horzOverflow="overflow">
                    <a:noFill/>
                  </a:tcPr>
                </a:tc>
                <a:tc>
                  <a:txBody>
                    <a:bodyPr/>
                    <a:lstStyle/>
                    <a:p>
                      <a:pPr algn="ctr">
                        <a:spcBef>
                          <a:spcPts val="800"/>
                        </a:spcBef>
                        <a:defRPr sz="3600">
                          <a:solidFill>
                            <a:schemeClr val="accent3">
                              <a:lumOff val="44000"/>
                            </a:schemeClr>
                          </a:solidFill>
                          <a:sym typeface="Times New Roman"/>
                        </a:defRPr>
                      </a:pPr>
                      <a:r>
                        <a:rPr u="sng">
                          <a:uFill>
                            <a:solidFill>
                              <a:schemeClr val="accent3">
                                <a:lumOff val="44000"/>
                              </a:schemeClr>
                            </a:solidFill>
                          </a:uFill>
                          <a:hlinkClick r:id="rId25" action="ppaction://hlinksldjump"/>
                        </a:rPr>
                        <a:t>50</a:t>
                      </a:r>
                    </a:p>
                  </a:txBody>
                  <a:tcPr marL="45720" marR="45720" horzOverflow="overflow">
                    <a:noFill/>
                  </a:tcPr>
                </a:tc>
                <a:tc>
                  <a:txBody>
                    <a:bodyPr/>
                    <a:lstStyle/>
                    <a:p>
                      <a:pPr algn="ctr">
                        <a:spcBef>
                          <a:spcPts val="800"/>
                        </a:spcBef>
                        <a:defRPr sz="3600">
                          <a:solidFill>
                            <a:schemeClr val="accent3">
                              <a:lumOff val="44000"/>
                            </a:schemeClr>
                          </a:solidFill>
                          <a:sym typeface="Times New Roman"/>
                        </a:defRPr>
                      </a:pPr>
                      <a:r>
                        <a:rPr u="sng">
                          <a:uFill>
                            <a:solidFill>
                              <a:schemeClr val="accent3">
                                <a:lumOff val="44000"/>
                              </a:schemeClr>
                            </a:solidFill>
                          </a:uFill>
                          <a:hlinkClick r:id="rId26" action="ppaction://hlinksldjump"/>
                        </a:rPr>
                        <a:t>50</a:t>
                      </a:r>
                    </a:p>
                  </a:txBody>
                  <a:tcPr marL="45720" marR="45720" horzOverflow="overflow">
                    <a:noFill/>
                  </a:tcPr>
                </a:tc>
                <a:tc>
                  <a:txBody>
                    <a:bodyPr/>
                    <a:lstStyle/>
                    <a:p>
                      <a:pPr algn="ctr">
                        <a:spcBef>
                          <a:spcPts val="800"/>
                        </a:spcBef>
                        <a:defRPr sz="3600">
                          <a:solidFill>
                            <a:schemeClr val="accent3">
                              <a:lumOff val="44000"/>
                            </a:schemeClr>
                          </a:solidFill>
                          <a:sym typeface="Times New Roman"/>
                        </a:defRPr>
                      </a:pPr>
                      <a:r>
                        <a:rPr u="sng">
                          <a:uFill>
                            <a:solidFill>
                              <a:schemeClr val="accent3">
                                <a:lumOff val="44000"/>
                              </a:schemeClr>
                            </a:solidFill>
                          </a:uFill>
                          <a:hlinkClick r:id="rId27" action="ppaction://hlinksldjump"/>
                        </a:rPr>
                        <a:t>50</a:t>
                      </a:r>
                    </a:p>
                  </a:txBody>
                  <a:tcPr marL="45720" marR="45720" horzOverflow="overflow">
                    <a:noFill/>
                  </a:tcPr>
                </a:tc>
                <a:extLst>
                  <a:ext uri="{0D108BD9-81ED-4DB2-BD59-A6C34878D82A}">
                    <a16:rowId xmlns:a16="http://schemas.microsoft.com/office/drawing/2014/main" val="10005"/>
                  </a:ext>
                </a:extLst>
              </a:tr>
            </a:tbl>
          </a:graphicData>
        </a:graphic>
      </p:graphicFrame>
      <p:pic>
        <p:nvPicPr>
          <p:cNvPr id="115" name="Picture 162" descr="Picture 162"/>
          <p:cNvPicPr>
            <a:picLocks noChangeAspect="1"/>
          </p:cNvPicPr>
          <p:nvPr/>
        </p:nvPicPr>
        <p:blipFill>
          <a:blip r:embed="rId28">
            <a:extLst/>
          </a:blip>
          <a:stretch>
            <a:fillRect/>
          </a:stretch>
        </p:blipFill>
        <p:spPr>
          <a:xfrm>
            <a:off x="7620000" y="304800"/>
            <a:ext cx="1524000" cy="746125"/>
          </a:xfrm>
          <a:prstGeom prst="rect">
            <a:avLst/>
          </a:prstGeom>
          <a:ln w="12700">
            <a:miter lim="400000"/>
          </a:ln>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Text Box 4"/>
          <p:cNvSpPr txBox="1"/>
          <p:nvPr/>
        </p:nvSpPr>
        <p:spPr>
          <a:xfrm>
            <a:off x="2209800" y="1752600"/>
            <a:ext cx="6999199" cy="11388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p>
            <a:pPr>
              <a:defRPr sz="3600">
                <a:solidFill>
                  <a:schemeClr val="accent3">
                    <a:lumOff val="44000"/>
                  </a:schemeClr>
                </a:solidFill>
              </a:defRPr>
            </a:pPr>
            <a:r>
              <a:t>Who does the man pass his X linked </a:t>
            </a:r>
          </a:p>
          <a:p>
            <a:pPr>
              <a:defRPr sz="3600">
                <a:solidFill>
                  <a:schemeClr val="accent3">
                    <a:lumOff val="44000"/>
                  </a:schemeClr>
                </a:solidFill>
              </a:defRPr>
            </a:pPr>
            <a:r>
              <a:t>allele to? (be specific)</a:t>
            </a:r>
          </a:p>
        </p:txBody>
      </p:sp>
      <p:pic>
        <p:nvPicPr>
          <p:cNvPr id="155" name="Picture 5" descr="Picture 5">
            <a:hlinkClick r:id="rId2" action="ppaction://hlinksldjump"/>
          </p:cNvPr>
          <p:cNvPicPr>
            <a:picLocks noChangeAspect="1"/>
          </p:cNvPicPr>
          <p:nvPr/>
        </p:nvPicPr>
        <p:blipFill>
          <a:blip r:embed="rId3">
            <a:extLst/>
          </a:blip>
          <a:stretch>
            <a:fillRect/>
          </a:stretch>
        </p:blipFill>
        <p:spPr>
          <a:xfrm>
            <a:off x="457200" y="6019800"/>
            <a:ext cx="657225" cy="476250"/>
          </a:xfrm>
          <a:prstGeom prst="rect">
            <a:avLst/>
          </a:prstGeom>
          <a:ln w="12700">
            <a:miter lim="400000"/>
          </a:ln>
        </p:spPr>
      </p:pic>
      <p:sp>
        <p:nvSpPr>
          <p:cNvPr id="156" name="TextBox 3"/>
          <p:cNvSpPr txBox="1"/>
          <p:nvPr/>
        </p:nvSpPr>
        <p:spPr>
          <a:xfrm>
            <a:off x="3093718" y="3886200"/>
            <a:ext cx="3154682" cy="11388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3600">
                <a:solidFill>
                  <a:srgbClr val="FFFF00"/>
                </a:solidFill>
              </a:defRPr>
            </a:lvl1pPr>
          </a:lstStyle>
          <a:p>
            <a:r>
              <a:t>all of his daughters</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3" presetClass="entr" presetSubtype="10" fill="hold" grpId="1" nodeType="clickEffect">
                                  <p:stCondLst>
                                    <p:cond delay="0"/>
                                  </p:stCondLst>
                                  <p:iterate>
                                    <p:tmAbs val="0"/>
                                  </p:iterate>
                                  <p:childTnLst>
                                    <p:set>
                                      <p:cBhvr>
                                        <p:cTn id="6" fill="hold"/>
                                        <p:tgtEl>
                                          <p:spTgt spid="156"/>
                                        </p:tgtEl>
                                        <p:attrNameLst>
                                          <p:attrName>style.visibility</p:attrName>
                                        </p:attrNameLst>
                                      </p:cBhvr>
                                      <p:to>
                                        <p:strVal val="visible"/>
                                      </p:to>
                                    </p:set>
                                    <p:animEffect transition="in" filter="blinds(horizontal)">
                                      <p:cBhvr>
                                        <p:cTn id="7" dur="500"/>
                                        <p:tgtEl>
                                          <p:spTgt spid="1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 grpId="1" animBg="1" advAuto="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Text Box 4"/>
          <p:cNvSpPr txBox="1"/>
          <p:nvPr/>
        </p:nvSpPr>
        <p:spPr>
          <a:xfrm>
            <a:off x="1076325" y="1666963"/>
            <a:ext cx="7060144" cy="60541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defRPr sz="3600">
                <a:solidFill>
                  <a:schemeClr val="accent3">
                    <a:lumOff val="44000"/>
                  </a:schemeClr>
                </a:solidFill>
              </a:defRPr>
            </a:lvl1pPr>
          </a:lstStyle>
          <a:p>
            <a:r>
              <a:t>What could explain a male calico cat?</a:t>
            </a:r>
          </a:p>
        </p:txBody>
      </p:sp>
      <p:pic>
        <p:nvPicPr>
          <p:cNvPr id="159" name="Picture 5" descr="Picture 5">
            <a:hlinkClick r:id="rId2" action="ppaction://hlinksldjump"/>
          </p:cNvPr>
          <p:cNvPicPr>
            <a:picLocks noChangeAspect="1"/>
          </p:cNvPicPr>
          <p:nvPr/>
        </p:nvPicPr>
        <p:blipFill>
          <a:blip r:embed="rId3">
            <a:extLst/>
          </a:blip>
          <a:stretch>
            <a:fillRect/>
          </a:stretch>
        </p:blipFill>
        <p:spPr>
          <a:xfrm>
            <a:off x="457200" y="6019800"/>
            <a:ext cx="657225" cy="476250"/>
          </a:xfrm>
          <a:prstGeom prst="rect">
            <a:avLst/>
          </a:prstGeom>
          <a:ln w="12700">
            <a:miter lim="400000"/>
          </a:ln>
        </p:spPr>
      </p:pic>
      <p:sp>
        <p:nvSpPr>
          <p:cNvPr id="160" name="TextBox 3"/>
          <p:cNvSpPr txBox="1"/>
          <p:nvPr/>
        </p:nvSpPr>
        <p:spPr>
          <a:xfrm>
            <a:off x="3276600" y="3395602"/>
            <a:ext cx="3200400" cy="113881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3600">
                <a:solidFill>
                  <a:srgbClr val="FFFF00"/>
                </a:solidFill>
              </a:defRPr>
            </a:lvl1pPr>
          </a:lstStyle>
          <a:p>
            <a:r>
              <a:t>nondisjunction leading to XXY</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3" presetClass="entr" presetSubtype="10" fill="hold" grpId="1" nodeType="clickEffect">
                                  <p:stCondLst>
                                    <p:cond delay="0"/>
                                  </p:stCondLst>
                                  <p:iterate>
                                    <p:tmAbs val="0"/>
                                  </p:iterate>
                                  <p:childTnLst>
                                    <p:set>
                                      <p:cBhvr>
                                        <p:cTn id="6" fill="hold"/>
                                        <p:tgtEl>
                                          <p:spTgt spid="160"/>
                                        </p:tgtEl>
                                        <p:attrNameLst>
                                          <p:attrName>style.visibility</p:attrName>
                                        </p:attrNameLst>
                                      </p:cBhvr>
                                      <p:to>
                                        <p:strVal val="visible"/>
                                      </p:to>
                                    </p:set>
                                    <p:animEffect transition="in" filter="blinds(horizontal)">
                                      <p:cBhvr>
                                        <p:cTn id="7" dur="500"/>
                                        <p:tgtEl>
                                          <p:spTgt spid="1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 grpId="1" animBg="1" advAuto="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ext Box 4"/>
          <p:cNvSpPr txBox="1"/>
          <p:nvPr/>
        </p:nvSpPr>
        <p:spPr>
          <a:xfrm>
            <a:off x="717976" y="1401582"/>
            <a:ext cx="6134359" cy="113881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p>
            <a:pPr>
              <a:defRPr sz="3600">
                <a:solidFill>
                  <a:schemeClr val="accent3">
                    <a:lumOff val="44000"/>
                  </a:schemeClr>
                </a:solidFill>
              </a:defRPr>
            </a:pPr>
            <a:r>
              <a:t>What cells would  we usually </a:t>
            </a:r>
          </a:p>
          <a:p>
            <a:pPr>
              <a:defRPr sz="3600">
                <a:solidFill>
                  <a:schemeClr val="accent3">
                    <a:lumOff val="44000"/>
                  </a:schemeClr>
                </a:solidFill>
              </a:defRPr>
            </a:pPr>
            <a:r>
              <a:t>find Barr bodies in? (be specific)</a:t>
            </a:r>
          </a:p>
        </p:txBody>
      </p:sp>
      <p:pic>
        <p:nvPicPr>
          <p:cNvPr id="163" name="Picture 5" descr="Picture 5">
            <a:hlinkClick r:id="rId2" action="ppaction://hlinksldjump"/>
          </p:cNvPr>
          <p:cNvPicPr>
            <a:picLocks noChangeAspect="1"/>
          </p:cNvPicPr>
          <p:nvPr/>
        </p:nvPicPr>
        <p:blipFill>
          <a:blip r:embed="rId3">
            <a:extLst/>
          </a:blip>
          <a:stretch>
            <a:fillRect/>
          </a:stretch>
        </p:blipFill>
        <p:spPr>
          <a:xfrm>
            <a:off x="457200" y="6019800"/>
            <a:ext cx="657225" cy="476250"/>
          </a:xfrm>
          <a:prstGeom prst="rect">
            <a:avLst/>
          </a:prstGeom>
          <a:ln w="12700">
            <a:miter lim="400000"/>
          </a:ln>
        </p:spPr>
      </p:pic>
      <p:sp>
        <p:nvSpPr>
          <p:cNvPr id="164" name="TextBox 3"/>
          <p:cNvSpPr txBox="1"/>
          <p:nvPr/>
        </p:nvSpPr>
        <p:spPr>
          <a:xfrm>
            <a:off x="1524000" y="3505200"/>
            <a:ext cx="6324600" cy="6054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3600">
                <a:solidFill>
                  <a:srgbClr val="FFFF00"/>
                </a:solidFill>
              </a:defRPr>
            </a:lvl1pPr>
          </a:lstStyle>
          <a:p>
            <a:r>
              <a:t>somatic cells of a female</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3" presetClass="entr" presetSubtype="10" fill="hold" grpId="1" nodeType="clickEffect">
                                  <p:stCondLst>
                                    <p:cond delay="0"/>
                                  </p:stCondLst>
                                  <p:iterate>
                                    <p:tmAbs val="0"/>
                                  </p:iterate>
                                  <p:childTnLst>
                                    <p:set>
                                      <p:cBhvr>
                                        <p:cTn id="6" fill="hold"/>
                                        <p:tgtEl>
                                          <p:spTgt spid="164"/>
                                        </p:tgtEl>
                                        <p:attrNameLst>
                                          <p:attrName>style.visibility</p:attrName>
                                        </p:attrNameLst>
                                      </p:cBhvr>
                                      <p:to>
                                        <p:strVal val="visible"/>
                                      </p:to>
                                    </p:set>
                                    <p:animEffect transition="in" filter="blinds(horizontal)">
                                      <p:cBhvr>
                                        <p:cTn id="7" dur="500"/>
                                        <p:tgtEl>
                                          <p:spTgt spid="1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 grpId="1" animBg="1" advAuto="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 name="Text Box 4"/>
          <p:cNvSpPr txBox="1"/>
          <p:nvPr/>
        </p:nvSpPr>
        <p:spPr>
          <a:xfrm>
            <a:off x="77491" y="1091071"/>
            <a:ext cx="9060171" cy="167221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defRPr sz="3600">
                <a:solidFill>
                  <a:schemeClr val="accent3">
                    <a:lumOff val="44000"/>
                  </a:schemeClr>
                </a:solidFill>
              </a:defRPr>
            </a:lvl1pPr>
          </a:lstStyle>
          <a:p>
            <a:r>
              <a:t>If we find THREE Barr bodies in a person’s non dividing cell, what must be their genetic makeup? </a:t>
            </a:r>
          </a:p>
        </p:txBody>
      </p:sp>
      <p:pic>
        <p:nvPicPr>
          <p:cNvPr id="167" name="Picture 5" descr="Picture 5">
            <a:hlinkClick r:id="rId2" action="ppaction://hlinksldjump"/>
          </p:cNvPr>
          <p:cNvPicPr>
            <a:picLocks noChangeAspect="1"/>
          </p:cNvPicPr>
          <p:nvPr/>
        </p:nvPicPr>
        <p:blipFill>
          <a:blip r:embed="rId3">
            <a:extLst/>
          </a:blip>
          <a:stretch>
            <a:fillRect/>
          </a:stretch>
        </p:blipFill>
        <p:spPr>
          <a:xfrm>
            <a:off x="457200" y="6019800"/>
            <a:ext cx="657225" cy="476250"/>
          </a:xfrm>
          <a:prstGeom prst="rect">
            <a:avLst/>
          </a:prstGeom>
          <a:ln w="12700">
            <a:miter lim="400000"/>
          </a:ln>
        </p:spPr>
      </p:pic>
      <p:sp>
        <p:nvSpPr>
          <p:cNvPr id="168" name="TextBox 3"/>
          <p:cNvSpPr txBox="1"/>
          <p:nvPr/>
        </p:nvSpPr>
        <p:spPr>
          <a:xfrm>
            <a:off x="3124200" y="3429000"/>
            <a:ext cx="2667000" cy="6054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3600">
                <a:solidFill>
                  <a:srgbClr val="FFFF00"/>
                </a:solidFill>
              </a:defRPr>
            </a:lvl1pPr>
          </a:lstStyle>
          <a:p>
            <a:r>
              <a:t>XXXX</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3" presetClass="entr" presetSubtype="10" fill="hold" grpId="1" nodeType="clickEffect">
                                  <p:stCondLst>
                                    <p:cond delay="0"/>
                                  </p:stCondLst>
                                  <p:iterate>
                                    <p:tmAbs val="0"/>
                                  </p:iterate>
                                  <p:childTnLst>
                                    <p:set>
                                      <p:cBhvr>
                                        <p:cTn id="6" fill="hold"/>
                                        <p:tgtEl>
                                          <p:spTgt spid="168"/>
                                        </p:tgtEl>
                                        <p:attrNameLst>
                                          <p:attrName>style.visibility</p:attrName>
                                        </p:attrNameLst>
                                      </p:cBhvr>
                                      <p:to>
                                        <p:strVal val="visible"/>
                                      </p:to>
                                    </p:set>
                                    <p:animEffect transition="in" filter="blinds(horizontal)">
                                      <p:cBhvr>
                                        <p:cTn id="7" dur="500"/>
                                        <p:tgtEl>
                                          <p:spTgt spid="1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 grpId="1" animBg="1" advAuto="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Text Box 4"/>
          <p:cNvSpPr txBox="1"/>
          <p:nvPr/>
        </p:nvSpPr>
        <p:spPr>
          <a:xfrm>
            <a:off x="304800" y="1752599"/>
            <a:ext cx="8953969" cy="22056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3600">
                <a:solidFill>
                  <a:schemeClr val="accent3">
                    <a:lumOff val="44000"/>
                  </a:schemeClr>
                </a:solidFill>
              </a:defRPr>
            </a:pPr>
            <a:r>
              <a:t>If non disjunction occurs in only one of the two cells forming in Meiosis II, what would the </a:t>
            </a:r>
          </a:p>
          <a:p>
            <a:pPr>
              <a:defRPr sz="3600">
                <a:solidFill>
                  <a:schemeClr val="accent3">
                    <a:lumOff val="44000"/>
                  </a:schemeClr>
                </a:solidFill>
              </a:defRPr>
            </a:pPr>
            <a:r>
              <a:t>chromosome numbers be in the four gametes </a:t>
            </a:r>
          </a:p>
          <a:p>
            <a:pPr>
              <a:defRPr sz="3600">
                <a:solidFill>
                  <a:schemeClr val="accent3">
                    <a:lumOff val="44000"/>
                  </a:schemeClr>
                </a:solidFill>
              </a:defRPr>
            </a:pPr>
            <a:r>
              <a:t>formed (use n’s)  DAILY DOUBLE!!!</a:t>
            </a:r>
          </a:p>
        </p:txBody>
      </p:sp>
      <p:pic>
        <p:nvPicPr>
          <p:cNvPr id="171" name="Picture 5" descr="Picture 5">
            <a:hlinkClick r:id="rId2" action="ppaction://hlinksldjump"/>
          </p:cNvPr>
          <p:cNvPicPr>
            <a:picLocks noChangeAspect="1"/>
          </p:cNvPicPr>
          <p:nvPr/>
        </p:nvPicPr>
        <p:blipFill>
          <a:blip r:embed="rId3">
            <a:extLst/>
          </a:blip>
          <a:stretch>
            <a:fillRect/>
          </a:stretch>
        </p:blipFill>
        <p:spPr>
          <a:xfrm>
            <a:off x="457200" y="6019800"/>
            <a:ext cx="657225" cy="476250"/>
          </a:xfrm>
          <a:prstGeom prst="rect">
            <a:avLst/>
          </a:prstGeom>
          <a:ln w="12700">
            <a:miter lim="400000"/>
          </a:ln>
        </p:spPr>
      </p:pic>
      <p:sp>
        <p:nvSpPr>
          <p:cNvPr id="172" name="TextBox 3"/>
          <p:cNvSpPr txBox="1"/>
          <p:nvPr/>
        </p:nvSpPr>
        <p:spPr>
          <a:xfrm>
            <a:off x="2809161" y="3999403"/>
            <a:ext cx="2590801" cy="22056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3600">
                <a:solidFill>
                  <a:srgbClr val="FFFF00"/>
                </a:solidFill>
              </a:defRPr>
            </a:lvl1pPr>
          </a:lstStyle>
          <a:p>
            <a:r>
              <a:t>One with n+1, one with n-1, two with n</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3" presetClass="entr" presetSubtype="10" fill="hold" grpId="1" nodeType="clickEffect">
                                  <p:stCondLst>
                                    <p:cond delay="0"/>
                                  </p:stCondLst>
                                  <p:iterate>
                                    <p:tmAbs val="0"/>
                                  </p:iterate>
                                  <p:childTnLst>
                                    <p:set>
                                      <p:cBhvr>
                                        <p:cTn id="6" fill="hold"/>
                                        <p:tgtEl>
                                          <p:spTgt spid="172"/>
                                        </p:tgtEl>
                                        <p:attrNameLst>
                                          <p:attrName>style.visibility</p:attrName>
                                        </p:attrNameLst>
                                      </p:cBhvr>
                                      <p:to>
                                        <p:strVal val="visible"/>
                                      </p:to>
                                    </p:set>
                                    <p:animEffect transition="in" filter="blinds(horizontal)">
                                      <p:cBhvr>
                                        <p:cTn id="7" dur="500"/>
                                        <p:tgtEl>
                                          <p:spTgt spid="1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 grpId="1" animBg="1" advAuto="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Text Box 4"/>
          <p:cNvSpPr txBox="1"/>
          <p:nvPr/>
        </p:nvSpPr>
        <p:spPr>
          <a:xfrm>
            <a:off x="455270" y="818899"/>
            <a:ext cx="8399598" cy="60541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defRPr sz="3600">
                <a:solidFill>
                  <a:schemeClr val="accent3">
                    <a:lumOff val="44000"/>
                  </a:schemeClr>
                </a:solidFill>
              </a:defRPr>
            </a:lvl1pPr>
          </a:lstStyle>
          <a:p>
            <a:r>
              <a:t>A cell with 2n+1 chromosomes is what term?</a:t>
            </a:r>
          </a:p>
        </p:txBody>
      </p:sp>
      <p:pic>
        <p:nvPicPr>
          <p:cNvPr id="175" name="Picture 5" descr="Picture 5">
            <a:hlinkClick r:id="rId2" action="ppaction://hlinksldjump"/>
          </p:cNvPr>
          <p:cNvPicPr>
            <a:picLocks noChangeAspect="1"/>
          </p:cNvPicPr>
          <p:nvPr/>
        </p:nvPicPr>
        <p:blipFill>
          <a:blip r:embed="rId3">
            <a:extLst/>
          </a:blip>
          <a:stretch>
            <a:fillRect/>
          </a:stretch>
        </p:blipFill>
        <p:spPr>
          <a:xfrm>
            <a:off x="457200" y="6019800"/>
            <a:ext cx="657225" cy="476250"/>
          </a:xfrm>
          <a:prstGeom prst="rect">
            <a:avLst/>
          </a:prstGeom>
          <a:ln w="12700">
            <a:miter lim="400000"/>
          </a:ln>
        </p:spPr>
      </p:pic>
      <p:sp>
        <p:nvSpPr>
          <p:cNvPr id="176" name="TextBox 3"/>
          <p:cNvSpPr txBox="1"/>
          <p:nvPr/>
        </p:nvSpPr>
        <p:spPr>
          <a:xfrm>
            <a:off x="2876550" y="4191000"/>
            <a:ext cx="2590800" cy="22056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3600">
                <a:solidFill>
                  <a:srgbClr val="FFFF00"/>
                </a:solidFill>
              </a:defRPr>
            </a:pPr>
            <a:r>
              <a:t>trisomic</a:t>
            </a:r>
          </a:p>
          <a:p>
            <a:pPr>
              <a:defRPr sz="3600">
                <a:solidFill>
                  <a:srgbClr val="FFFF00"/>
                </a:solidFill>
              </a:defRPr>
            </a:pPr>
            <a:r>
              <a:t>(a specific type of aneuploidy)</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3" presetClass="entr" presetSubtype="10" fill="hold" grpId="1" nodeType="clickEffect">
                                  <p:stCondLst>
                                    <p:cond delay="0"/>
                                  </p:stCondLst>
                                  <p:iterate>
                                    <p:tmAbs val="0"/>
                                  </p:iterate>
                                  <p:childTnLst>
                                    <p:set>
                                      <p:cBhvr>
                                        <p:cTn id="6" fill="hold"/>
                                        <p:tgtEl>
                                          <p:spTgt spid="176"/>
                                        </p:tgtEl>
                                        <p:attrNameLst>
                                          <p:attrName>style.visibility</p:attrName>
                                        </p:attrNameLst>
                                      </p:cBhvr>
                                      <p:to>
                                        <p:strVal val="visible"/>
                                      </p:to>
                                    </p:set>
                                    <p:animEffect transition="in" filter="blinds(horizontal)">
                                      <p:cBhvr>
                                        <p:cTn id="7" dur="500"/>
                                        <p:tgtEl>
                                          <p:spTgt spid="1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 grpId="1" animBg="1" advAuto="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 name="Text Box 4"/>
          <p:cNvSpPr txBox="1"/>
          <p:nvPr/>
        </p:nvSpPr>
        <p:spPr>
          <a:xfrm>
            <a:off x="1114425" y="1152434"/>
            <a:ext cx="8014058" cy="113881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p>
            <a:pPr>
              <a:defRPr sz="3600">
                <a:solidFill>
                  <a:schemeClr val="accent3">
                    <a:lumOff val="44000"/>
                  </a:schemeClr>
                </a:solidFill>
              </a:defRPr>
            </a:pPr>
            <a:r>
              <a:t>What chromosome mistake leads to genes </a:t>
            </a:r>
          </a:p>
          <a:p>
            <a:pPr>
              <a:defRPr sz="3600">
                <a:solidFill>
                  <a:schemeClr val="accent3">
                    <a:lumOff val="44000"/>
                  </a:schemeClr>
                </a:solidFill>
              </a:defRPr>
            </a:pPr>
            <a:r>
              <a:t>being missing?</a:t>
            </a:r>
          </a:p>
        </p:txBody>
      </p:sp>
      <p:pic>
        <p:nvPicPr>
          <p:cNvPr id="179" name="Picture 5" descr="Picture 5">
            <a:hlinkClick r:id="rId2" action="ppaction://hlinksldjump"/>
          </p:cNvPr>
          <p:cNvPicPr>
            <a:picLocks noChangeAspect="1"/>
          </p:cNvPicPr>
          <p:nvPr/>
        </p:nvPicPr>
        <p:blipFill>
          <a:blip r:embed="rId3">
            <a:extLst/>
          </a:blip>
          <a:stretch>
            <a:fillRect/>
          </a:stretch>
        </p:blipFill>
        <p:spPr>
          <a:xfrm>
            <a:off x="457200" y="6019800"/>
            <a:ext cx="657225" cy="476250"/>
          </a:xfrm>
          <a:prstGeom prst="rect">
            <a:avLst/>
          </a:prstGeom>
          <a:ln w="12700">
            <a:miter lim="400000"/>
          </a:ln>
        </p:spPr>
      </p:pic>
      <p:sp>
        <p:nvSpPr>
          <p:cNvPr id="180" name="TextBox 3">
            <a:hlinkClick r:id="" action="ppaction://hlinkshowjump?jump=firstslide"/>
          </p:cNvPr>
          <p:cNvSpPr txBox="1"/>
          <p:nvPr/>
        </p:nvSpPr>
        <p:spPr>
          <a:xfrm>
            <a:off x="2775961" y="3294150"/>
            <a:ext cx="2667001" cy="60541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3600">
                <a:solidFill>
                  <a:srgbClr val="FFFF00"/>
                </a:solidFill>
              </a:defRPr>
            </a:lvl1pPr>
          </a:lstStyle>
          <a:p>
            <a:r>
              <a:t>deletion</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3" presetClass="entr" presetSubtype="10" fill="hold" grpId="1" nodeType="clickEffect">
                                  <p:stCondLst>
                                    <p:cond delay="0"/>
                                  </p:stCondLst>
                                  <p:iterate>
                                    <p:tmAbs val="0"/>
                                  </p:iterate>
                                  <p:childTnLst>
                                    <p:set>
                                      <p:cBhvr>
                                        <p:cTn id="6" fill="hold"/>
                                        <p:tgtEl>
                                          <p:spTgt spid="180"/>
                                        </p:tgtEl>
                                        <p:attrNameLst>
                                          <p:attrName>style.visibility</p:attrName>
                                        </p:attrNameLst>
                                      </p:cBhvr>
                                      <p:to>
                                        <p:strVal val="visible"/>
                                      </p:to>
                                    </p:set>
                                    <p:animEffect transition="in" filter="blinds(horizontal)">
                                      <p:cBhvr>
                                        <p:cTn id="7" dur="500"/>
                                        <p:tgtEl>
                                          <p:spTgt spid="1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0" grpId="1" animBg="1" advAuto="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 name="Text Box 4"/>
          <p:cNvSpPr txBox="1"/>
          <p:nvPr/>
        </p:nvSpPr>
        <p:spPr>
          <a:xfrm>
            <a:off x="1171575" y="1752599"/>
            <a:ext cx="7029450" cy="16722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3600">
                <a:solidFill>
                  <a:schemeClr val="accent3">
                    <a:lumOff val="44000"/>
                  </a:schemeClr>
                </a:solidFill>
              </a:defRPr>
            </a:lvl1pPr>
          </a:lstStyle>
          <a:p>
            <a:r>
              <a:t>A piece of a chromosome breaks and rejoins a non homologous chromosome</a:t>
            </a:r>
          </a:p>
        </p:txBody>
      </p:sp>
      <p:pic>
        <p:nvPicPr>
          <p:cNvPr id="183" name="Picture 5" descr="Picture 5">
            <a:hlinkClick r:id="rId2" action="ppaction://hlinksldjump"/>
          </p:cNvPr>
          <p:cNvPicPr>
            <a:picLocks noChangeAspect="1"/>
          </p:cNvPicPr>
          <p:nvPr/>
        </p:nvPicPr>
        <p:blipFill>
          <a:blip r:embed="rId3">
            <a:extLst/>
          </a:blip>
          <a:stretch>
            <a:fillRect/>
          </a:stretch>
        </p:blipFill>
        <p:spPr>
          <a:xfrm>
            <a:off x="457200" y="6019800"/>
            <a:ext cx="657225" cy="476250"/>
          </a:xfrm>
          <a:prstGeom prst="rect">
            <a:avLst/>
          </a:prstGeom>
          <a:ln w="12700">
            <a:miter lim="400000"/>
          </a:ln>
        </p:spPr>
      </p:pic>
      <p:sp>
        <p:nvSpPr>
          <p:cNvPr id="184" name="TextBox 3"/>
          <p:cNvSpPr txBox="1"/>
          <p:nvPr/>
        </p:nvSpPr>
        <p:spPr>
          <a:xfrm>
            <a:off x="2133600" y="3657600"/>
            <a:ext cx="5486400" cy="11388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3600">
                <a:solidFill>
                  <a:srgbClr val="FFFF00"/>
                </a:solidFill>
              </a:defRPr>
            </a:lvl1pPr>
          </a:lstStyle>
          <a:p>
            <a:r>
              <a:t>translocation</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3" presetClass="entr" presetSubtype="10" fill="hold" grpId="1" nodeType="clickEffect">
                                  <p:stCondLst>
                                    <p:cond delay="0"/>
                                  </p:stCondLst>
                                  <p:iterate>
                                    <p:tmAbs val="0"/>
                                  </p:iterate>
                                  <p:childTnLst>
                                    <p:set>
                                      <p:cBhvr>
                                        <p:cTn id="6" fill="hold"/>
                                        <p:tgtEl>
                                          <p:spTgt spid="184"/>
                                        </p:tgtEl>
                                        <p:attrNameLst>
                                          <p:attrName>style.visibility</p:attrName>
                                        </p:attrNameLst>
                                      </p:cBhvr>
                                      <p:to>
                                        <p:strVal val="visible"/>
                                      </p:to>
                                    </p:set>
                                    <p:animEffect transition="in" filter="blinds(horizontal)">
                                      <p:cBhvr>
                                        <p:cTn id="7" dur="500"/>
                                        <p:tgtEl>
                                          <p:spTgt spid="1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 grpId="1" animBg="1" advAuto="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Text Box 4"/>
          <p:cNvSpPr txBox="1"/>
          <p:nvPr/>
        </p:nvSpPr>
        <p:spPr>
          <a:xfrm>
            <a:off x="830040" y="1648645"/>
            <a:ext cx="7392106" cy="113881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p>
            <a:pPr>
              <a:defRPr sz="3600">
                <a:solidFill>
                  <a:schemeClr val="accent3">
                    <a:lumOff val="44000"/>
                  </a:schemeClr>
                </a:solidFill>
              </a:defRPr>
            </a:pPr>
            <a:r>
              <a:t>Aneuploid means abnormal number of </a:t>
            </a:r>
          </a:p>
          <a:p>
            <a:pPr>
              <a:defRPr sz="3600">
                <a:solidFill>
                  <a:schemeClr val="accent3">
                    <a:lumOff val="44000"/>
                  </a:schemeClr>
                </a:solidFill>
              </a:defRPr>
            </a:pPr>
            <a:r>
              <a:t>chromosomes. What causes this?</a:t>
            </a:r>
          </a:p>
        </p:txBody>
      </p:sp>
      <p:pic>
        <p:nvPicPr>
          <p:cNvPr id="187" name="Picture 5" descr="Picture 5">
            <a:hlinkClick r:id="rId2" action="ppaction://hlinksldjump"/>
          </p:cNvPr>
          <p:cNvPicPr>
            <a:picLocks noChangeAspect="1"/>
          </p:cNvPicPr>
          <p:nvPr/>
        </p:nvPicPr>
        <p:blipFill>
          <a:blip r:embed="rId3">
            <a:extLst/>
          </a:blip>
          <a:stretch>
            <a:fillRect/>
          </a:stretch>
        </p:blipFill>
        <p:spPr>
          <a:xfrm>
            <a:off x="457200" y="6019800"/>
            <a:ext cx="657225" cy="476250"/>
          </a:xfrm>
          <a:prstGeom prst="rect">
            <a:avLst/>
          </a:prstGeom>
          <a:ln w="12700">
            <a:miter lim="400000"/>
          </a:ln>
        </p:spPr>
      </p:pic>
      <p:sp>
        <p:nvSpPr>
          <p:cNvPr id="188" name="TextBox 3"/>
          <p:cNvSpPr txBox="1"/>
          <p:nvPr/>
        </p:nvSpPr>
        <p:spPr>
          <a:xfrm>
            <a:off x="2590800" y="3810000"/>
            <a:ext cx="2971800" cy="11388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3600">
                <a:solidFill>
                  <a:srgbClr val="FFFF00"/>
                </a:solidFill>
              </a:defRPr>
            </a:lvl1pPr>
          </a:lstStyle>
          <a:p>
            <a:r>
              <a:t>nondisjunction</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3" presetClass="entr" presetSubtype="10" fill="hold" grpId="1" nodeType="clickEffect">
                                  <p:stCondLst>
                                    <p:cond delay="0"/>
                                  </p:stCondLst>
                                  <p:iterate>
                                    <p:tmAbs val="0"/>
                                  </p:iterate>
                                  <p:childTnLst>
                                    <p:set>
                                      <p:cBhvr>
                                        <p:cTn id="6" fill="hold"/>
                                        <p:tgtEl>
                                          <p:spTgt spid="188"/>
                                        </p:tgtEl>
                                        <p:attrNameLst>
                                          <p:attrName>style.visibility</p:attrName>
                                        </p:attrNameLst>
                                      </p:cBhvr>
                                      <p:to>
                                        <p:strVal val="visible"/>
                                      </p:to>
                                    </p:set>
                                    <p:animEffect transition="in" filter="blinds(horizontal)">
                                      <p:cBhvr>
                                        <p:cTn id="7" dur="500"/>
                                        <p:tgtEl>
                                          <p:spTgt spid="1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8" grpId="1" animBg="1" advAuto="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 name="Text Box 4"/>
          <p:cNvSpPr txBox="1"/>
          <p:nvPr/>
        </p:nvSpPr>
        <p:spPr>
          <a:xfrm>
            <a:off x="1676400" y="1752600"/>
            <a:ext cx="7091606" cy="16722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3600">
                <a:solidFill>
                  <a:schemeClr val="accent3">
                    <a:lumOff val="44000"/>
                  </a:schemeClr>
                </a:solidFill>
              </a:defRPr>
            </a:lvl1pPr>
          </a:lstStyle>
          <a:p>
            <a:r>
              <a:t>What type of aneuploidy means one chromosome rather than the normal two?</a:t>
            </a:r>
          </a:p>
        </p:txBody>
      </p:sp>
      <p:pic>
        <p:nvPicPr>
          <p:cNvPr id="191" name="Picture 5" descr="Picture 5">
            <a:hlinkClick r:id="rId2" action="ppaction://hlinksldjump"/>
          </p:cNvPr>
          <p:cNvPicPr>
            <a:picLocks noChangeAspect="1"/>
          </p:cNvPicPr>
          <p:nvPr/>
        </p:nvPicPr>
        <p:blipFill>
          <a:blip r:embed="rId3">
            <a:extLst/>
          </a:blip>
          <a:stretch>
            <a:fillRect/>
          </a:stretch>
        </p:blipFill>
        <p:spPr>
          <a:xfrm>
            <a:off x="457200" y="6019800"/>
            <a:ext cx="657225" cy="476250"/>
          </a:xfrm>
          <a:prstGeom prst="rect">
            <a:avLst/>
          </a:prstGeom>
          <a:ln w="12700">
            <a:miter lim="400000"/>
          </a:ln>
        </p:spPr>
      </p:pic>
      <p:sp>
        <p:nvSpPr>
          <p:cNvPr id="192" name="TextBox 3"/>
          <p:cNvSpPr txBox="1"/>
          <p:nvPr/>
        </p:nvSpPr>
        <p:spPr>
          <a:xfrm>
            <a:off x="2819400" y="4038600"/>
            <a:ext cx="3810000" cy="6054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3600">
                <a:solidFill>
                  <a:srgbClr val="FFFF00"/>
                </a:solidFill>
              </a:defRPr>
            </a:lvl1pPr>
          </a:lstStyle>
          <a:p>
            <a:r>
              <a:t>monosomic</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3" presetClass="entr" presetSubtype="10" fill="hold" grpId="1" nodeType="clickEffect">
                                  <p:stCondLst>
                                    <p:cond delay="0"/>
                                  </p:stCondLst>
                                  <p:iterate>
                                    <p:tmAbs val="0"/>
                                  </p:iterate>
                                  <p:childTnLst>
                                    <p:set>
                                      <p:cBhvr>
                                        <p:cTn id="6" fill="hold"/>
                                        <p:tgtEl>
                                          <p:spTgt spid="192"/>
                                        </p:tgtEl>
                                        <p:attrNameLst>
                                          <p:attrName>style.visibility</p:attrName>
                                        </p:attrNameLst>
                                      </p:cBhvr>
                                      <p:to>
                                        <p:strVal val="visible"/>
                                      </p:to>
                                    </p:set>
                                    <p:animEffect transition="in" filter="blinds(horizontal)">
                                      <p:cBhvr>
                                        <p:cTn id="7" dur="500"/>
                                        <p:tgtEl>
                                          <p:spTgt spid="1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2" grpId="1" animBg="1" advAuto="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ext Box 4"/>
          <p:cNvSpPr txBox="1"/>
          <p:nvPr/>
        </p:nvSpPr>
        <p:spPr>
          <a:xfrm>
            <a:off x="2122487" y="673221"/>
            <a:ext cx="4441826" cy="220561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3600">
                <a:solidFill>
                  <a:schemeClr val="accent3">
                    <a:lumOff val="44000"/>
                  </a:schemeClr>
                </a:solidFill>
              </a:defRPr>
            </a:lvl1pPr>
          </a:lstStyle>
          <a:p>
            <a:r>
              <a:t>The closer on the chromosome that genes are, the ____ the chance of crossing over</a:t>
            </a:r>
          </a:p>
        </p:txBody>
      </p:sp>
      <p:pic>
        <p:nvPicPr>
          <p:cNvPr id="118" name="Picture 6" descr="Picture 6">
            <a:hlinkClick r:id="rId3" action="ppaction://hlinksldjump"/>
          </p:cNvPr>
          <p:cNvPicPr>
            <a:picLocks noChangeAspect="1"/>
          </p:cNvPicPr>
          <p:nvPr/>
        </p:nvPicPr>
        <p:blipFill>
          <a:blip r:embed="rId4">
            <a:extLst/>
          </a:blip>
          <a:stretch>
            <a:fillRect/>
          </a:stretch>
        </p:blipFill>
        <p:spPr>
          <a:xfrm>
            <a:off x="457200" y="6019800"/>
            <a:ext cx="657225" cy="476250"/>
          </a:xfrm>
          <a:prstGeom prst="rect">
            <a:avLst/>
          </a:prstGeom>
          <a:ln w="12700">
            <a:miter lim="400000"/>
          </a:ln>
        </p:spPr>
      </p:pic>
      <p:sp>
        <p:nvSpPr>
          <p:cNvPr id="119" name="TextBox 3"/>
          <p:cNvSpPr txBox="1"/>
          <p:nvPr/>
        </p:nvSpPr>
        <p:spPr>
          <a:xfrm>
            <a:off x="1981200" y="3429000"/>
            <a:ext cx="4724400" cy="6054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marL="360947" indent="-360947">
              <a:buSzPct val="100000"/>
              <a:buChar char="•"/>
              <a:defRPr sz="3600">
                <a:solidFill>
                  <a:srgbClr val="FFFF00"/>
                </a:solidFill>
              </a:defRPr>
            </a:lvl1pPr>
          </a:lstStyle>
          <a:p>
            <a:r>
              <a:t>smaller </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3" presetClass="entr" presetSubtype="10" fill="hold" grpId="1" nodeType="clickEffect">
                                  <p:stCondLst>
                                    <p:cond delay="0"/>
                                  </p:stCondLst>
                                  <p:iterate>
                                    <p:tmAbs val="0"/>
                                  </p:iterate>
                                  <p:childTnLst>
                                    <p:set>
                                      <p:cBhvr>
                                        <p:cTn id="6" fill="hold"/>
                                        <p:tgtEl>
                                          <p:spTgt spid="119"/>
                                        </p:tgtEl>
                                        <p:attrNameLst>
                                          <p:attrName>style.visibility</p:attrName>
                                        </p:attrNameLst>
                                      </p:cBhvr>
                                      <p:to>
                                        <p:strVal val="visible"/>
                                      </p:to>
                                    </p:set>
                                    <p:animEffect transition="in" filter="blinds(horizontal)">
                                      <p:cBhvr>
                                        <p:cTn id="7" dur="500"/>
                                        <p:tgtEl>
                                          <p:spTgt spid="1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 grpId="1" animBg="1" advAuto="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 name="Text Box 4"/>
          <p:cNvSpPr txBox="1"/>
          <p:nvPr/>
        </p:nvSpPr>
        <p:spPr>
          <a:xfrm>
            <a:off x="134758" y="970238"/>
            <a:ext cx="9028470" cy="113881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defRPr sz="3600">
                <a:solidFill>
                  <a:schemeClr val="accent3">
                    <a:lumOff val="44000"/>
                  </a:schemeClr>
                </a:solidFill>
              </a:defRPr>
            </a:lvl1pPr>
          </a:lstStyle>
          <a:p>
            <a:r>
              <a:t>When a chromosome breaks and then reattaches in a reverse orientation to the same chromosome</a:t>
            </a:r>
          </a:p>
        </p:txBody>
      </p:sp>
      <p:pic>
        <p:nvPicPr>
          <p:cNvPr id="195" name="Picture 5" descr="Picture 5">
            <a:hlinkClick r:id="rId2" action="ppaction://hlinksldjump"/>
          </p:cNvPr>
          <p:cNvPicPr>
            <a:picLocks noChangeAspect="1"/>
          </p:cNvPicPr>
          <p:nvPr/>
        </p:nvPicPr>
        <p:blipFill>
          <a:blip r:embed="rId3">
            <a:extLst/>
          </a:blip>
          <a:stretch>
            <a:fillRect/>
          </a:stretch>
        </p:blipFill>
        <p:spPr>
          <a:xfrm>
            <a:off x="457200" y="6019800"/>
            <a:ext cx="657225" cy="476250"/>
          </a:xfrm>
          <a:prstGeom prst="rect">
            <a:avLst/>
          </a:prstGeom>
          <a:ln w="12700">
            <a:miter lim="400000"/>
          </a:ln>
        </p:spPr>
      </p:pic>
      <p:sp>
        <p:nvSpPr>
          <p:cNvPr id="196" name="TextBox 4"/>
          <p:cNvSpPr txBox="1"/>
          <p:nvPr/>
        </p:nvSpPr>
        <p:spPr>
          <a:xfrm>
            <a:off x="2133600" y="4040885"/>
            <a:ext cx="4572000" cy="60541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3600">
                <a:solidFill>
                  <a:srgbClr val="FFFF00"/>
                </a:solidFill>
              </a:defRPr>
            </a:lvl1pPr>
          </a:lstStyle>
          <a:p>
            <a:r>
              <a:t>inversion</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3" presetClass="entr" presetSubtype="10" fill="hold" grpId="1" nodeType="clickEffect">
                                  <p:stCondLst>
                                    <p:cond delay="0"/>
                                  </p:stCondLst>
                                  <p:iterate>
                                    <p:tmAbs val="0"/>
                                  </p:iterate>
                                  <p:childTnLst>
                                    <p:set>
                                      <p:cBhvr>
                                        <p:cTn id="6" fill="hold"/>
                                        <p:tgtEl>
                                          <p:spTgt spid="196"/>
                                        </p:tgtEl>
                                        <p:attrNameLst>
                                          <p:attrName>style.visibility</p:attrName>
                                        </p:attrNameLst>
                                      </p:cBhvr>
                                      <p:to>
                                        <p:strVal val="visible"/>
                                      </p:to>
                                    </p:set>
                                    <p:animEffect transition="in" filter="blinds(horizontal)">
                                      <p:cBhvr>
                                        <p:cTn id="7" dur="500"/>
                                        <p:tgtEl>
                                          <p:spTgt spid="1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6" grpId="1" animBg="1" advAuto="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8" name="Picture 5" descr="Picture 5">
            <a:hlinkClick r:id="rId2" action="ppaction://hlinksldjump"/>
          </p:cNvPr>
          <p:cNvPicPr>
            <a:picLocks noChangeAspect="1"/>
          </p:cNvPicPr>
          <p:nvPr/>
        </p:nvPicPr>
        <p:blipFill>
          <a:blip r:embed="rId3">
            <a:extLst/>
          </a:blip>
          <a:stretch>
            <a:fillRect/>
          </a:stretch>
        </p:blipFill>
        <p:spPr>
          <a:xfrm>
            <a:off x="457200" y="6019800"/>
            <a:ext cx="657225" cy="476250"/>
          </a:xfrm>
          <a:prstGeom prst="rect">
            <a:avLst/>
          </a:prstGeom>
          <a:ln w="12700">
            <a:miter lim="400000"/>
          </a:ln>
        </p:spPr>
      </p:pic>
      <p:sp>
        <p:nvSpPr>
          <p:cNvPr id="199" name="TextBox 3"/>
          <p:cNvSpPr txBox="1"/>
          <p:nvPr/>
        </p:nvSpPr>
        <p:spPr>
          <a:xfrm>
            <a:off x="2438400" y="4419600"/>
            <a:ext cx="6019800" cy="16722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3600">
                <a:solidFill>
                  <a:srgbClr val="FFFF00"/>
                </a:solidFill>
              </a:defRPr>
            </a:pPr>
            <a:endParaRPr/>
          </a:p>
          <a:p>
            <a:pPr>
              <a:defRPr sz="3600">
                <a:solidFill>
                  <a:srgbClr val="FFFF00"/>
                </a:solidFill>
              </a:defRPr>
            </a:pPr>
            <a:r>
              <a:t>Turner syndrome</a:t>
            </a:r>
          </a:p>
          <a:p>
            <a:pPr>
              <a:defRPr sz="3600">
                <a:solidFill>
                  <a:srgbClr val="FFFF00"/>
                </a:solidFill>
              </a:defRPr>
            </a:pPr>
            <a:r>
              <a:t>(X only)</a:t>
            </a:r>
          </a:p>
        </p:txBody>
      </p:sp>
      <p:sp>
        <p:nvSpPr>
          <p:cNvPr id="200" name="TextBox 4"/>
          <p:cNvSpPr txBox="1"/>
          <p:nvPr/>
        </p:nvSpPr>
        <p:spPr>
          <a:xfrm>
            <a:off x="2590800" y="1371600"/>
            <a:ext cx="4800600" cy="22056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3600">
                <a:solidFill>
                  <a:schemeClr val="accent3">
                    <a:lumOff val="44000"/>
                  </a:schemeClr>
                </a:solidFill>
              </a:defRPr>
            </a:lvl1pPr>
          </a:lstStyle>
          <a:p>
            <a:r>
              <a:t>If a human is female but shows no Barr bodies, what disorder might she have?</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9" presetClass="entr" fill="hold" grpId="1" nodeType="clickEffect">
                                  <p:stCondLst>
                                    <p:cond delay="0"/>
                                  </p:stCondLst>
                                  <p:iterate>
                                    <p:tmAbs val="0"/>
                                  </p:iterate>
                                  <p:childTnLst>
                                    <p:set>
                                      <p:cBhvr>
                                        <p:cTn id="6" fill="hold"/>
                                        <p:tgtEl>
                                          <p:spTgt spid="200"/>
                                        </p:tgtEl>
                                        <p:attrNameLst>
                                          <p:attrName>style.visibility</p:attrName>
                                        </p:attrNameLst>
                                      </p:cBhvr>
                                      <p:to>
                                        <p:strVal val="visible"/>
                                      </p:to>
                                    </p:set>
                                    <p:animEffect transition="in" filter="dissolve">
                                      <p:cBhvr>
                                        <p:cTn id="7" dur="500"/>
                                        <p:tgtEl>
                                          <p:spTgt spid="20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2" nodeType="clickEffect">
                                  <p:stCondLst>
                                    <p:cond delay="0"/>
                                  </p:stCondLst>
                                  <p:iterate>
                                    <p:tmAbs val="0"/>
                                  </p:iterate>
                                  <p:childTnLst>
                                    <p:set>
                                      <p:cBhvr>
                                        <p:cTn id="11" fill="hold"/>
                                        <p:tgtEl>
                                          <p:spTgt spid="199"/>
                                        </p:tgtEl>
                                        <p:attrNameLst>
                                          <p:attrName>style.visibility</p:attrName>
                                        </p:attrNameLst>
                                      </p:cBhvr>
                                      <p:to>
                                        <p:strVal val="visible"/>
                                      </p:to>
                                    </p:set>
                                    <p:animEffect transition="in" filter="blinds(horizontal)">
                                      <p:cBhvr>
                                        <p:cTn id="12" dur="500"/>
                                        <p:tgtEl>
                                          <p:spTgt spid="1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9" grpId="2" animBg="1" advAuto="0"/>
      <p:bldP spid="200" grpId="1" animBg="1" advAuto="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Text Box 4"/>
          <p:cNvSpPr txBox="1"/>
          <p:nvPr/>
        </p:nvSpPr>
        <p:spPr>
          <a:xfrm>
            <a:off x="1219199" y="1752600"/>
            <a:ext cx="7710490" cy="11388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3600">
                <a:solidFill>
                  <a:schemeClr val="accent3">
                    <a:lumOff val="44000"/>
                  </a:schemeClr>
                </a:solidFill>
              </a:defRPr>
            </a:pPr>
            <a:r>
              <a:t>picture of all the chromosomes lined up</a:t>
            </a:r>
          </a:p>
          <a:p>
            <a:pPr>
              <a:defRPr sz="3600">
                <a:solidFill>
                  <a:schemeClr val="accent3">
                    <a:lumOff val="44000"/>
                  </a:schemeClr>
                </a:solidFill>
              </a:defRPr>
            </a:pPr>
            <a:r>
              <a:t>in order</a:t>
            </a:r>
          </a:p>
        </p:txBody>
      </p:sp>
      <p:pic>
        <p:nvPicPr>
          <p:cNvPr id="203" name="Picture 5" descr="Picture 5">
            <a:hlinkClick r:id="rId2" action="ppaction://hlinksldjump"/>
          </p:cNvPr>
          <p:cNvPicPr>
            <a:picLocks noChangeAspect="1"/>
          </p:cNvPicPr>
          <p:nvPr/>
        </p:nvPicPr>
        <p:blipFill>
          <a:blip r:embed="rId3">
            <a:extLst/>
          </a:blip>
          <a:stretch>
            <a:fillRect/>
          </a:stretch>
        </p:blipFill>
        <p:spPr>
          <a:xfrm>
            <a:off x="457200" y="6019800"/>
            <a:ext cx="657225" cy="476250"/>
          </a:xfrm>
          <a:prstGeom prst="rect">
            <a:avLst/>
          </a:prstGeom>
          <a:ln w="12700">
            <a:miter lim="400000"/>
          </a:ln>
        </p:spPr>
      </p:pic>
      <p:sp>
        <p:nvSpPr>
          <p:cNvPr id="204" name="TextBox 3"/>
          <p:cNvSpPr txBox="1"/>
          <p:nvPr/>
        </p:nvSpPr>
        <p:spPr>
          <a:xfrm>
            <a:off x="3657600" y="4038600"/>
            <a:ext cx="2971800" cy="6054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3600">
                <a:solidFill>
                  <a:srgbClr val="FFFF00"/>
                </a:solidFill>
              </a:defRPr>
            </a:lvl1pPr>
          </a:lstStyle>
          <a:p>
            <a:r>
              <a:t>karyotype</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3" presetClass="entr" presetSubtype="10" fill="hold" grpId="1" nodeType="clickEffect">
                                  <p:stCondLst>
                                    <p:cond delay="0"/>
                                  </p:stCondLst>
                                  <p:iterate>
                                    <p:tmAbs val="0"/>
                                  </p:iterate>
                                  <p:childTnLst>
                                    <p:set>
                                      <p:cBhvr>
                                        <p:cTn id="6" fill="hold"/>
                                        <p:tgtEl>
                                          <p:spTgt spid="204"/>
                                        </p:tgtEl>
                                        <p:attrNameLst>
                                          <p:attrName>style.visibility</p:attrName>
                                        </p:attrNameLst>
                                      </p:cBhvr>
                                      <p:to>
                                        <p:strVal val="visible"/>
                                      </p:to>
                                    </p:set>
                                    <p:animEffect transition="in" filter="blinds(horizontal)">
                                      <p:cBhvr>
                                        <p:cTn id="7" dur="500"/>
                                        <p:tgtEl>
                                          <p:spTgt spid="2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 grpId="1" animBg="1" advAuto="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 name="Text Box 4"/>
          <p:cNvSpPr txBox="1"/>
          <p:nvPr/>
        </p:nvSpPr>
        <p:spPr>
          <a:xfrm>
            <a:off x="132080" y="920542"/>
            <a:ext cx="9184641" cy="11388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defRPr sz="3600">
                <a:solidFill>
                  <a:schemeClr val="accent3">
                    <a:lumOff val="44000"/>
                  </a:schemeClr>
                </a:solidFill>
              </a:defRPr>
            </a:lvl1pPr>
          </a:lstStyle>
          <a:p>
            <a:r>
              <a:t>Which aneuploidy are less serious and less likely to lead to miscarriages?</a:t>
            </a:r>
          </a:p>
        </p:txBody>
      </p:sp>
      <p:pic>
        <p:nvPicPr>
          <p:cNvPr id="207" name="Picture 5" descr="Picture 5">
            <a:hlinkClick r:id="rId2" action="ppaction://hlinksldjump"/>
          </p:cNvPr>
          <p:cNvPicPr>
            <a:picLocks noChangeAspect="1"/>
          </p:cNvPicPr>
          <p:nvPr/>
        </p:nvPicPr>
        <p:blipFill>
          <a:blip r:embed="rId3">
            <a:extLst/>
          </a:blip>
          <a:stretch>
            <a:fillRect/>
          </a:stretch>
        </p:blipFill>
        <p:spPr>
          <a:xfrm>
            <a:off x="457200" y="6019800"/>
            <a:ext cx="657225" cy="476250"/>
          </a:xfrm>
          <a:prstGeom prst="rect">
            <a:avLst/>
          </a:prstGeom>
          <a:ln w="12700">
            <a:miter lim="400000"/>
          </a:ln>
        </p:spPr>
      </p:pic>
      <p:sp>
        <p:nvSpPr>
          <p:cNvPr id="208" name="TextBox 3"/>
          <p:cNvSpPr txBox="1"/>
          <p:nvPr/>
        </p:nvSpPr>
        <p:spPr>
          <a:xfrm>
            <a:off x="2971800" y="3124200"/>
            <a:ext cx="3505200" cy="22056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3600">
                <a:solidFill>
                  <a:srgbClr val="FFFF00"/>
                </a:solidFill>
              </a:defRPr>
            </a:lvl1pPr>
          </a:lstStyle>
          <a:p>
            <a:r>
              <a:t>sex chromosome situations (X, XXX, XXY, XYY)</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3" presetClass="entr" presetSubtype="10" fill="hold" grpId="1" nodeType="clickEffect">
                                  <p:stCondLst>
                                    <p:cond delay="0"/>
                                  </p:stCondLst>
                                  <p:iterate>
                                    <p:tmAbs val="0"/>
                                  </p:iterate>
                                  <p:childTnLst>
                                    <p:set>
                                      <p:cBhvr>
                                        <p:cTn id="6" fill="hold"/>
                                        <p:tgtEl>
                                          <p:spTgt spid="208"/>
                                        </p:tgtEl>
                                        <p:attrNameLst>
                                          <p:attrName>style.visibility</p:attrName>
                                        </p:attrNameLst>
                                      </p:cBhvr>
                                      <p:to>
                                        <p:strVal val="visible"/>
                                      </p:to>
                                    </p:set>
                                    <p:animEffect transition="in" filter="blinds(horizontal)">
                                      <p:cBhvr>
                                        <p:cTn id="7" dur="500"/>
                                        <p:tgtEl>
                                          <p:spTgt spid="2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 grpId="1" animBg="1" advAuto="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 name="Text Box 4"/>
          <p:cNvSpPr txBox="1"/>
          <p:nvPr/>
        </p:nvSpPr>
        <p:spPr>
          <a:xfrm>
            <a:off x="1447800" y="1676400"/>
            <a:ext cx="7333169" cy="16722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p>
            <a:pPr>
              <a:defRPr sz="3600">
                <a:solidFill>
                  <a:schemeClr val="accent3">
                    <a:lumOff val="44000"/>
                  </a:schemeClr>
                </a:solidFill>
              </a:defRPr>
            </a:pPr>
            <a:r>
              <a:t>What TWO things do all males inherit </a:t>
            </a:r>
          </a:p>
          <a:p>
            <a:pPr>
              <a:defRPr sz="3600">
                <a:solidFill>
                  <a:schemeClr val="accent3">
                    <a:lumOff val="44000"/>
                  </a:schemeClr>
                </a:solidFill>
              </a:defRPr>
            </a:pPr>
            <a:r>
              <a:t>from their mother?</a:t>
            </a:r>
          </a:p>
          <a:p>
            <a:pPr>
              <a:defRPr sz="3600">
                <a:solidFill>
                  <a:schemeClr val="accent3">
                    <a:lumOff val="44000"/>
                  </a:schemeClr>
                </a:solidFill>
              </a:defRPr>
            </a:pPr>
            <a:r>
              <a:t>DAILY DOUBLE!</a:t>
            </a:r>
          </a:p>
        </p:txBody>
      </p:sp>
      <p:pic>
        <p:nvPicPr>
          <p:cNvPr id="211" name="Picture 5" descr="Picture 5">
            <a:hlinkClick r:id="rId2" action="ppaction://hlinksldjump"/>
          </p:cNvPr>
          <p:cNvPicPr>
            <a:picLocks noChangeAspect="1"/>
          </p:cNvPicPr>
          <p:nvPr/>
        </p:nvPicPr>
        <p:blipFill>
          <a:blip r:embed="rId3">
            <a:extLst/>
          </a:blip>
          <a:stretch>
            <a:fillRect/>
          </a:stretch>
        </p:blipFill>
        <p:spPr>
          <a:xfrm>
            <a:off x="457200" y="6019800"/>
            <a:ext cx="657225" cy="476250"/>
          </a:xfrm>
          <a:prstGeom prst="rect">
            <a:avLst/>
          </a:prstGeom>
          <a:ln w="12700">
            <a:miter lim="400000"/>
          </a:ln>
        </p:spPr>
      </p:pic>
      <p:sp>
        <p:nvSpPr>
          <p:cNvPr id="212" name="TextBox 3"/>
          <p:cNvSpPr txBox="1"/>
          <p:nvPr/>
        </p:nvSpPr>
        <p:spPr>
          <a:xfrm>
            <a:off x="3428999" y="3581400"/>
            <a:ext cx="4326244" cy="11388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3600">
                <a:solidFill>
                  <a:srgbClr val="FFFF00"/>
                </a:solidFill>
              </a:defRPr>
            </a:pPr>
            <a:r>
              <a:t>X Chromosome</a:t>
            </a:r>
          </a:p>
          <a:p>
            <a:pPr>
              <a:defRPr sz="3600">
                <a:solidFill>
                  <a:srgbClr val="FFFF00"/>
                </a:solidFill>
              </a:defRPr>
            </a:pPr>
            <a:r>
              <a:t>Mitochondrial DNA</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3" presetClass="entr" presetSubtype="10" fill="hold" grpId="1" nodeType="clickEffect">
                                  <p:stCondLst>
                                    <p:cond delay="0"/>
                                  </p:stCondLst>
                                  <p:iterate>
                                    <p:tmAbs val="0"/>
                                  </p:iterate>
                                  <p:childTnLst>
                                    <p:set>
                                      <p:cBhvr>
                                        <p:cTn id="6" fill="hold"/>
                                        <p:tgtEl>
                                          <p:spTgt spid="212"/>
                                        </p:tgtEl>
                                        <p:attrNameLst>
                                          <p:attrName>style.visibility</p:attrName>
                                        </p:attrNameLst>
                                      </p:cBhvr>
                                      <p:to>
                                        <p:strVal val="visible"/>
                                      </p:to>
                                    </p:set>
                                    <p:animEffect transition="in" filter="blinds(horizontal)">
                                      <p:cBhvr>
                                        <p:cTn id="7" dur="500"/>
                                        <p:tgtEl>
                                          <p:spTgt spid="2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2" grpId="1" animBg="1" advAuto="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4" name="Picture 5" descr="Picture 5">
            <a:hlinkClick r:id="rId2" action="ppaction://hlinksldjump"/>
          </p:cNvPr>
          <p:cNvPicPr>
            <a:picLocks noChangeAspect="1"/>
          </p:cNvPicPr>
          <p:nvPr/>
        </p:nvPicPr>
        <p:blipFill>
          <a:blip r:embed="rId3">
            <a:extLst/>
          </a:blip>
          <a:stretch>
            <a:fillRect/>
          </a:stretch>
        </p:blipFill>
        <p:spPr>
          <a:xfrm>
            <a:off x="457200" y="6019800"/>
            <a:ext cx="657225" cy="476250"/>
          </a:xfrm>
          <a:prstGeom prst="rect">
            <a:avLst/>
          </a:prstGeom>
          <a:ln w="12700">
            <a:miter lim="400000"/>
          </a:ln>
        </p:spPr>
      </p:pic>
      <p:sp>
        <p:nvSpPr>
          <p:cNvPr id="215" name="TextBox 3"/>
          <p:cNvSpPr txBox="1"/>
          <p:nvPr/>
        </p:nvSpPr>
        <p:spPr>
          <a:xfrm>
            <a:off x="2008403" y="192913"/>
            <a:ext cx="4846658" cy="433921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3600">
                <a:solidFill>
                  <a:schemeClr val="accent3">
                    <a:lumOff val="44000"/>
                  </a:schemeClr>
                </a:solidFill>
              </a:defRPr>
            </a:lvl1pPr>
          </a:lstStyle>
          <a:p>
            <a:r>
              <a:t>What explains cases in which the gender of the parent from whom an allele is inherited affects the expression of the allele due to certain genes being silenced in the gamete?</a:t>
            </a:r>
          </a:p>
        </p:txBody>
      </p:sp>
      <p:sp>
        <p:nvSpPr>
          <p:cNvPr id="216" name="TextBox 4"/>
          <p:cNvSpPr txBox="1"/>
          <p:nvPr/>
        </p:nvSpPr>
        <p:spPr>
          <a:xfrm>
            <a:off x="2540487" y="4882942"/>
            <a:ext cx="5181601" cy="60541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3600">
                <a:solidFill>
                  <a:srgbClr val="FFFF00"/>
                </a:solidFill>
              </a:defRPr>
            </a:lvl1pPr>
          </a:lstStyle>
          <a:p>
            <a:r>
              <a:t>genomic imprinting</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3" presetClass="entr" presetSubtype="10" fill="hold" grpId="1" nodeType="clickEffect">
                                  <p:stCondLst>
                                    <p:cond delay="0"/>
                                  </p:stCondLst>
                                  <p:iterate>
                                    <p:tmAbs val="0"/>
                                  </p:iterate>
                                  <p:childTnLst>
                                    <p:set>
                                      <p:cBhvr>
                                        <p:cTn id="6" fill="hold"/>
                                        <p:tgtEl>
                                          <p:spTgt spid="216"/>
                                        </p:tgtEl>
                                        <p:attrNameLst>
                                          <p:attrName>style.visibility</p:attrName>
                                        </p:attrNameLst>
                                      </p:cBhvr>
                                      <p:to>
                                        <p:strVal val="visible"/>
                                      </p:to>
                                    </p:set>
                                    <p:animEffect transition="in" filter="blinds(horizontal)">
                                      <p:cBhvr>
                                        <p:cTn id="7" dur="500"/>
                                        <p:tgtEl>
                                          <p:spTgt spid="2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6" grpId="1" animBg="1" advAuto="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 name="Text Box 4"/>
          <p:cNvSpPr txBox="1"/>
          <p:nvPr/>
        </p:nvSpPr>
        <p:spPr>
          <a:xfrm>
            <a:off x="814506" y="1111993"/>
            <a:ext cx="8330169" cy="167221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p>
            <a:pPr>
              <a:defRPr sz="3600">
                <a:solidFill>
                  <a:schemeClr val="accent3">
                    <a:lumOff val="44000"/>
                  </a:schemeClr>
                </a:solidFill>
              </a:defRPr>
            </a:pPr>
            <a:r>
              <a:t>What genes do NOT follow Mendelian</a:t>
            </a:r>
          </a:p>
          <a:p>
            <a:pPr>
              <a:defRPr sz="3600">
                <a:solidFill>
                  <a:schemeClr val="accent3">
                    <a:lumOff val="44000"/>
                  </a:schemeClr>
                </a:solidFill>
              </a:defRPr>
            </a:pPr>
            <a:r>
              <a:t>patterns because they are inherited from the </a:t>
            </a:r>
          </a:p>
          <a:p>
            <a:pPr>
              <a:defRPr sz="3600">
                <a:solidFill>
                  <a:schemeClr val="accent3">
                    <a:lumOff val="44000"/>
                  </a:schemeClr>
                </a:solidFill>
              </a:defRPr>
            </a:pPr>
            <a:r>
              <a:t>cytoplasm? </a:t>
            </a:r>
          </a:p>
        </p:txBody>
      </p:sp>
      <p:pic>
        <p:nvPicPr>
          <p:cNvPr id="219" name="Picture 5" descr="Picture 5">
            <a:hlinkClick r:id="rId2" action="ppaction://hlinksldjump"/>
          </p:cNvPr>
          <p:cNvPicPr>
            <a:picLocks noChangeAspect="1"/>
          </p:cNvPicPr>
          <p:nvPr/>
        </p:nvPicPr>
        <p:blipFill>
          <a:blip r:embed="rId3">
            <a:extLst/>
          </a:blip>
          <a:stretch>
            <a:fillRect/>
          </a:stretch>
        </p:blipFill>
        <p:spPr>
          <a:xfrm>
            <a:off x="457200" y="6019800"/>
            <a:ext cx="657225" cy="476250"/>
          </a:xfrm>
          <a:prstGeom prst="rect">
            <a:avLst/>
          </a:prstGeom>
          <a:ln w="12700">
            <a:miter lim="400000"/>
          </a:ln>
        </p:spPr>
      </p:pic>
      <p:sp>
        <p:nvSpPr>
          <p:cNvPr id="220" name="TextBox 3"/>
          <p:cNvSpPr txBox="1"/>
          <p:nvPr/>
        </p:nvSpPr>
        <p:spPr>
          <a:xfrm>
            <a:off x="2362200" y="4114800"/>
            <a:ext cx="5029200" cy="6054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3600">
                <a:solidFill>
                  <a:srgbClr val="FFFF00"/>
                </a:solidFill>
              </a:defRPr>
            </a:lvl1pPr>
          </a:lstStyle>
          <a:p>
            <a:r>
              <a:t>mitochondrial DNA</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3" presetClass="entr" presetSubtype="10" fill="hold" grpId="1" nodeType="clickEffect">
                                  <p:stCondLst>
                                    <p:cond delay="0"/>
                                  </p:stCondLst>
                                  <p:iterate>
                                    <p:tmAbs val="0"/>
                                  </p:iterate>
                                  <p:childTnLst>
                                    <p:set>
                                      <p:cBhvr>
                                        <p:cTn id="6" fill="hold"/>
                                        <p:tgtEl>
                                          <p:spTgt spid="220"/>
                                        </p:tgtEl>
                                        <p:attrNameLst>
                                          <p:attrName>style.visibility</p:attrName>
                                        </p:attrNameLst>
                                      </p:cBhvr>
                                      <p:to>
                                        <p:strVal val="visible"/>
                                      </p:to>
                                    </p:set>
                                    <p:animEffect transition="in" filter="blinds(horizontal)">
                                      <p:cBhvr>
                                        <p:cTn id="7" dur="500"/>
                                        <p:tgtEl>
                                          <p:spTgt spid="2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0" grpId="1" animBg="1" advAuto="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Text Box 4"/>
          <p:cNvSpPr txBox="1"/>
          <p:nvPr/>
        </p:nvSpPr>
        <p:spPr>
          <a:xfrm>
            <a:off x="129730" y="1299495"/>
            <a:ext cx="9184641" cy="113881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defRPr sz="3600">
                <a:solidFill>
                  <a:schemeClr val="accent3">
                    <a:lumOff val="44000"/>
                  </a:schemeClr>
                </a:solidFill>
              </a:defRPr>
            </a:lvl1pPr>
          </a:lstStyle>
          <a:p>
            <a:r>
              <a:t>The maximum value of frequency that two genes far apart from each other will recombine is…..</a:t>
            </a:r>
          </a:p>
        </p:txBody>
      </p:sp>
      <p:pic>
        <p:nvPicPr>
          <p:cNvPr id="124" name="Picture 5" descr="Picture 5">
            <a:hlinkClick r:id="rId3" action="ppaction://hlinksldjump"/>
          </p:cNvPr>
          <p:cNvPicPr>
            <a:picLocks noChangeAspect="1"/>
          </p:cNvPicPr>
          <p:nvPr/>
        </p:nvPicPr>
        <p:blipFill>
          <a:blip r:embed="rId4">
            <a:extLst/>
          </a:blip>
          <a:stretch>
            <a:fillRect/>
          </a:stretch>
        </p:blipFill>
        <p:spPr>
          <a:xfrm>
            <a:off x="457200" y="6019800"/>
            <a:ext cx="657225" cy="476250"/>
          </a:xfrm>
          <a:prstGeom prst="rect">
            <a:avLst/>
          </a:prstGeom>
          <a:ln w="12700">
            <a:miter lim="400000"/>
          </a:ln>
        </p:spPr>
      </p:pic>
      <p:sp>
        <p:nvSpPr>
          <p:cNvPr id="125" name="TextBox 3"/>
          <p:cNvSpPr txBox="1"/>
          <p:nvPr/>
        </p:nvSpPr>
        <p:spPr>
          <a:xfrm>
            <a:off x="1905000" y="3429000"/>
            <a:ext cx="4572000" cy="6054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3600">
                <a:solidFill>
                  <a:schemeClr val="accent3">
                    <a:lumOff val="44000"/>
                  </a:schemeClr>
                </a:solidFill>
              </a:defRPr>
            </a:lvl1pPr>
          </a:lstStyle>
          <a:p>
            <a:r>
              <a:t>50%</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3" presetClass="entr" presetSubtype="10" fill="hold" grpId="1" nodeType="clickEffect">
                                  <p:stCondLst>
                                    <p:cond delay="0"/>
                                  </p:stCondLst>
                                  <p:iterate>
                                    <p:tmAbs val="0"/>
                                  </p:iterate>
                                  <p:childTnLst>
                                    <p:set>
                                      <p:cBhvr>
                                        <p:cTn id="6" fill="hold"/>
                                        <p:tgtEl>
                                          <p:spTgt spid="125"/>
                                        </p:tgtEl>
                                        <p:attrNameLst>
                                          <p:attrName>style.visibility</p:attrName>
                                        </p:attrNameLst>
                                      </p:cBhvr>
                                      <p:to>
                                        <p:strVal val="visible"/>
                                      </p:to>
                                    </p:set>
                                    <p:animEffect transition="in" filter="blinds(horizontal)">
                                      <p:cBhvr>
                                        <p:cTn id="7" dur="500"/>
                                        <p:tgtEl>
                                          <p:spTgt spid="1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 grpId="1" animBg="1" advAuto="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Text Box 4"/>
          <p:cNvSpPr txBox="1"/>
          <p:nvPr/>
        </p:nvSpPr>
        <p:spPr>
          <a:xfrm>
            <a:off x="610994" y="1384031"/>
            <a:ext cx="7848601" cy="273901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3600">
                <a:solidFill>
                  <a:schemeClr val="accent3">
                    <a:lumOff val="44000"/>
                  </a:schemeClr>
                </a:solidFill>
              </a:defRPr>
            </a:pPr>
            <a:r>
              <a:t>Map these!  A-B=50%</a:t>
            </a:r>
          </a:p>
          <a:p>
            <a:pPr lvl="4">
              <a:defRPr sz="3600">
                <a:solidFill>
                  <a:schemeClr val="accent3">
                    <a:lumOff val="44000"/>
                  </a:schemeClr>
                </a:solidFill>
              </a:defRPr>
            </a:pPr>
            <a:r>
              <a:t>    B-C=30%</a:t>
            </a:r>
          </a:p>
          <a:p>
            <a:pPr lvl="4">
              <a:defRPr sz="3600">
                <a:solidFill>
                  <a:schemeClr val="accent3">
                    <a:lumOff val="44000"/>
                  </a:schemeClr>
                </a:solidFill>
              </a:defRPr>
            </a:pPr>
            <a:r>
              <a:t>    A-C=20%</a:t>
            </a:r>
          </a:p>
          <a:p>
            <a:pPr lvl="4">
              <a:defRPr sz="3600">
                <a:solidFill>
                  <a:schemeClr val="accent3">
                    <a:lumOff val="44000"/>
                  </a:schemeClr>
                </a:solidFill>
              </a:defRPr>
            </a:pPr>
            <a:r>
              <a:t>    A-D=12%</a:t>
            </a:r>
          </a:p>
          <a:p>
            <a:pPr lvl="5">
              <a:defRPr sz="3600">
                <a:solidFill>
                  <a:schemeClr val="accent3">
                    <a:lumOff val="44000"/>
                  </a:schemeClr>
                </a:solidFill>
              </a:defRPr>
            </a:pPr>
            <a:r>
              <a:t>D-B=38%</a:t>
            </a:r>
          </a:p>
        </p:txBody>
      </p:sp>
      <p:pic>
        <p:nvPicPr>
          <p:cNvPr id="130" name="Picture 5" descr="Picture 5">
            <a:hlinkClick r:id="rId2" action="ppaction://hlinksldjump"/>
          </p:cNvPr>
          <p:cNvPicPr>
            <a:picLocks noChangeAspect="1"/>
          </p:cNvPicPr>
          <p:nvPr/>
        </p:nvPicPr>
        <p:blipFill>
          <a:blip r:embed="rId3">
            <a:extLst/>
          </a:blip>
          <a:stretch>
            <a:fillRect/>
          </a:stretch>
        </p:blipFill>
        <p:spPr>
          <a:xfrm>
            <a:off x="457200" y="6019800"/>
            <a:ext cx="657225" cy="476250"/>
          </a:xfrm>
          <a:prstGeom prst="rect">
            <a:avLst/>
          </a:prstGeom>
          <a:ln w="12700">
            <a:miter lim="400000"/>
          </a:ln>
        </p:spPr>
      </p:pic>
      <p:sp>
        <p:nvSpPr>
          <p:cNvPr id="131" name="TextBox 3"/>
          <p:cNvSpPr txBox="1"/>
          <p:nvPr/>
        </p:nvSpPr>
        <p:spPr>
          <a:xfrm>
            <a:off x="300504" y="4109299"/>
            <a:ext cx="7600850" cy="60541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3600">
                <a:solidFill>
                  <a:srgbClr val="FFFF00"/>
                </a:solidFill>
              </a:defRPr>
            </a:lvl1pPr>
          </a:lstStyle>
          <a:p>
            <a:r>
              <a:t>	A—(12)—D—(8)—C—((30)—-B</a:t>
            </a:r>
          </a:p>
        </p:txBody>
      </p:sp>
      <p:sp>
        <p:nvSpPr>
          <p:cNvPr id="132" name="TextBox 4"/>
          <p:cNvSpPr txBox="1"/>
          <p:nvPr/>
        </p:nvSpPr>
        <p:spPr>
          <a:xfrm>
            <a:off x="2819400" y="762000"/>
            <a:ext cx="3431789" cy="6054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defRPr sz="3600">
                <a:solidFill>
                  <a:srgbClr val="FF0000"/>
                </a:solidFill>
              </a:defRPr>
            </a:lvl1pPr>
          </a:lstStyle>
          <a:p>
            <a:r>
              <a:t>DAILY DOUBLE</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3" presetClass="entr" presetSubtype="10" fill="hold" grpId="1" nodeType="clickEffect">
                                  <p:stCondLst>
                                    <p:cond delay="0"/>
                                  </p:stCondLst>
                                  <p:iterate>
                                    <p:tmAbs val="0"/>
                                  </p:iterate>
                                  <p:childTnLst>
                                    <p:set>
                                      <p:cBhvr>
                                        <p:cTn id="6" fill="hold"/>
                                        <p:tgtEl>
                                          <p:spTgt spid="131"/>
                                        </p:tgtEl>
                                        <p:attrNameLst>
                                          <p:attrName>style.visibility</p:attrName>
                                        </p:attrNameLst>
                                      </p:cBhvr>
                                      <p:to>
                                        <p:strVal val="visible"/>
                                      </p:to>
                                    </p:set>
                                    <p:animEffect transition="in" filter="blinds(horizontal)">
                                      <p:cBhvr>
                                        <p:cTn id="7" dur="500"/>
                                        <p:tgtEl>
                                          <p:spTgt spid="1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 grpId="1" animBg="1" advAuto="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Text Box 4"/>
          <p:cNvSpPr txBox="1"/>
          <p:nvPr/>
        </p:nvSpPr>
        <p:spPr>
          <a:xfrm>
            <a:off x="107994" y="1454235"/>
            <a:ext cx="7632091" cy="60541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defRPr sz="3600">
                <a:solidFill>
                  <a:schemeClr val="accent3">
                    <a:lumOff val="44000"/>
                  </a:schemeClr>
                </a:solidFill>
              </a:defRPr>
            </a:lvl1pPr>
          </a:lstStyle>
          <a:p>
            <a:r>
              <a:t>Why are linked genes inherited together?</a:t>
            </a:r>
          </a:p>
        </p:txBody>
      </p:sp>
      <p:pic>
        <p:nvPicPr>
          <p:cNvPr id="135" name="Picture 5" descr="Picture 5">
            <a:hlinkClick r:id="rId2" action="ppaction://hlinksldjump"/>
          </p:cNvPr>
          <p:cNvPicPr>
            <a:picLocks noChangeAspect="1"/>
          </p:cNvPicPr>
          <p:nvPr/>
        </p:nvPicPr>
        <p:blipFill>
          <a:blip r:embed="rId3">
            <a:extLst/>
          </a:blip>
          <a:stretch>
            <a:fillRect/>
          </a:stretch>
        </p:blipFill>
        <p:spPr>
          <a:xfrm>
            <a:off x="457200" y="6019800"/>
            <a:ext cx="657225" cy="476250"/>
          </a:xfrm>
          <a:prstGeom prst="rect">
            <a:avLst/>
          </a:prstGeom>
          <a:ln w="12700">
            <a:miter lim="400000"/>
          </a:ln>
        </p:spPr>
      </p:pic>
      <p:sp>
        <p:nvSpPr>
          <p:cNvPr id="136" name="TextBox 3"/>
          <p:cNvSpPr txBox="1"/>
          <p:nvPr/>
        </p:nvSpPr>
        <p:spPr>
          <a:xfrm>
            <a:off x="2438400" y="3810000"/>
            <a:ext cx="3886200" cy="11388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ctr">
              <a:defRPr sz="3600">
                <a:solidFill>
                  <a:srgbClr val="FFFF00"/>
                </a:solidFill>
              </a:defRPr>
            </a:lvl1pPr>
          </a:lstStyle>
          <a:p>
            <a:r>
              <a:t>they are on the same chromosome</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3" presetClass="entr" presetSubtype="10" fill="hold" grpId="1" nodeType="clickEffect">
                                  <p:stCondLst>
                                    <p:cond delay="0"/>
                                  </p:stCondLst>
                                  <p:iterate>
                                    <p:tmAbs val="0"/>
                                  </p:iterate>
                                  <p:childTnLst>
                                    <p:set>
                                      <p:cBhvr>
                                        <p:cTn id="6" fill="hold"/>
                                        <p:tgtEl>
                                          <p:spTgt spid="136"/>
                                        </p:tgtEl>
                                        <p:attrNameLst>
                                          <p:attrName>style.visibility</p:attrName>
                                        </p:attrNameLst>
                                      </p:cBhvr>
                                      <p:to>
                                        <p:strVal val="visible"/>
                                      </p:to>
                                    </p:set>
                                    <p:animEffect transition="in" filter="blinds(horizontal)">
                                      <p:cBhvr>
                                        <p:cTn id="7" dur="500"/>
                                        <p:tgtEl>
                                          <p:spTgt spid="1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 grpId="1" animBg="1" advAuto="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Text Box 4"/>
          <p:cNvSpPr txBox="1"/>
          <p:nvPr/>
        </p:nvSpPr>
        <p:spPr>
          <a:xfrm>
            <a:off x="1295400" y="609600"/>
            <a:ext cx="8038838" cy="11388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p>
            <a:pPr>
              <a:defRPr sz="3600">
                <a:solidFill>
                  <a:schemeClr val="accent3">
                    <a:lumOff val="44000"/>
                  </a:schemeClr>
                </a:solidFill>
              </a:defRPr>
            </a:pPr>
            <a:r>
              <a:t>What can genetic maps from crossing over</a:t>
            </a:r>
          </a:p>
          <a:p>
            <a:pPr>
              <a:defRPr sz="3600">
                <a:solidFill>
                  <a:schemeClr val="accent3">
                    <a:lumOff val="44000"/>
                  </a:schemeClr>
                </a:solidFill>
              </a:defRPr>
            </a:pPr>
            <a:r>
              <a:t>frequencies NOT show?</a:t>
            </a:r>
          </a:p>
        </p:txBody>
      </p:sp>
      <p:pic>
        <p:nvPicPr>
          <p:cNvPr id="139" name="Picture 5" descr="Picture 5">
            <a:hlinkClick r:id="rId2" action="ppaction://hlinksldjump"/>
          </p:cNvPr>
          <p:cNvPicPr>
            <a:picLocks noChangeAspect="1"/>
          </p:cNvPicPr>
          <p:nvPr/>
        </p:nvPicPr>
        <p:blipFill>
          <a:blip r:embed="rId3">
            <a:extLst/>
          </a:blip>
          <a:stretch>
            <a:fillRect/>
          </a:stretch>
        </p:blipFill>
        <p:spPr>
          <a:xfrm>
            <a:off x="457200" y="6019800"/>
            <a:ext cx="657225" cy="476250"/>
          </a:xfrm>
          <a:prstGeom prst="rect">
            <a:avLst/>
          </a:prstGeom>
          <a:ln w="12700">
            <a:miter lim="400000"/>
          </a:ln>
        </p:spPr>
      </p:pic>
      <p:sp>
        <p:nvSpPr>
          <p:cNvPr id="140" name="TextBox 3"/>
          <p:cNvSpPr txBox="1"/>
          <p:nvPr/>
        </p:nvSpPr>
        <p:spPr>
          <a:xfrm>
            <a:off x="2209800" y="3657600"/>
            <a:ext cx="4800600" cy="16722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3600">
                <a:solidFill>
                  <a:srgbClr val="FFFF00"/>
                </a:solidFill>
              </a:defRPr>
            </a:lvl1pPr>
          </a:lstStyle>
          <a:p>
            <a:r>
              <a:t>the specific physical position of a gene on the chromosome</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3" presetClass="entr" presetSubtype="10" fill="hold" grpId="1" nodeType="clickEffect">
                                  <p:stCondLst>
                                    <p:cond delay="0"/>
                                  </p:stCondLst>
                                  <p:iterate>
                                    <p:tmAbs val="0"/>
                                  </p:iterate>
                                  <p:childTnLst>
                                    <p:set>
                                      <p:cBhvr>
                                        <p:cTn id="6" fill="hold"/>
                                        <p:tgtEl>
                                          <p:spTgt spid="140"/>
                                        </p:tgtEl>
                                        <p:attrNameLst>
                                          <p:attrName>style.visibility</p:attrName>
                                        </p:attrNameLst>
                                      </p:cBhvr>
                                      <p:to>
                                        <p:strVal val="visible"/>
                                      </p:to>
                                    </p:set>
                                    <p:animEffect transition="in" filter="blinds(horizontal)">
                                      <p:cBhvr>
                                        <p:cTn id="7" dur="500"/>
                                        <p:tgtEl>
                                          <p:spTgt spid="1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 grpId="1" animBg="1" advAuto="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Text Box 4"/>
          <p:cNvSpPr txBox="1"/>
          <p:nvPr/>
        </p:nvSpPr>
        <p:spPr>
          <a:xfrm>
            <a:off x="785812" y="762000"/>
            <a:ext cx="9600997" cy="11388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3600">
                <a:solidFill>
                  <a:schemeClr val="accent3">
                    <a:lumOff val="44000"/>
                  </a:schemeClr>
                </a:solidFill>
              </a:defRPr>
            </a:pPr>
            <a:r>
              <a:rPr u="sng"/>
              <a:t>Describe</a:t>
            </a:r>
            <a:r>
              <a:t> what SRY is</a:t>
            </a:r>
          </a:p>
        </p:txBody>
      </p:sp>
      <p:pic>
        <p:nvPicPr>
          <p:cNvPr id="143" name="Picture 5" descr="Picture 5">
            <a:hlinkClick r:id="rId2" action="ppaction://hlinksldjump"/>
          </p:cNvPr>
          <p:cNvPicPr>
            <a:picLocks noChangeAspect="1"/>
          </p:cNvPicPr>
          <p:nvPr/>
        </p:nvPicPr>
        <p:blipFill>
          <a:blip r:embed="rId3">
            <a:extLst/>
          </a:blip>
          <a:stretch>
            <a:fillRect/>
          </a:stretch>
        </p:blipFill>
        <p:spPr>
          <a:xfrm>
            <a:off x="457200" y="6019800"/>
            <a:ext cx="657225" cy="476250"/>
          </a:xfrm>
          <a:prstGeom prst="rect">
            <a:avLst/>
          </a:prstGeom>
          <a:ln w="12700">
            <a:miter lim="400000"/>
          </a:ln>
        </p:spPr>
      </p:pic>
      <p:sp>
        <p:nvSpPr>
          <p:cNvPr id="144" name="TextBox 3"/>
          <p:cNvSpPr txBox="1"/>
          <p:nvPr/>
        </p:nvSpPr>
        <p:spPr>
          <a:xfrm>
            <a:off x="1981200" y="3352800"/>
            <a:ext cx="4876800" cy="16722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ctr">
              <a:defRPr sz="3600">
                <a:solidFill>
                  <a:srgbClr val="FFFF00"/>
                </a:solidFill>
              </a:defRPr>
            </a:lvl1pPr>
          </a:lstStyle>
          <a:p>
            <a:r>
              <a:t>a gene on the Y chromosome that triggers male development</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3" presetClass="entr" presetSubtype="10" fill="hold" grpId="1" nodeType="clickEffect">
                                  <p:stCondLst>
                                    <p:cond delay="0"/>
                                  </p:stCondLst>
                                  <p:iterate>
                                    <p:tmAbs val="0"/>
                                  </p:iterate>
                                  <p:childTnLst>
                                    <p:set>
                                      <p:cBhvr>
                                        <p:cTn id="6" fill="hold"/>
                                        <p:tgtEl>
                                          <p:spTgt spid="144"/>
                                        </p:tgtEl>
                                        <p:attrNameLst>
                                          <p:attrName>style.visibility</p:attrName>
                                        </p:attrNameLst>
                                      </p:cBhvr>
                                      <p:to>
                                        <p:strVal val="visible"/>
                                      </p:to>
                                    </p:set>
                                    <p:animEffect transition="in" filter="blinds(horizontal)">
                                      <p:cBhvr>
                                        <p:cTn id="7" dur="500"/>
                                        <p:tgtEl>
                                          <p:spTgt spid="1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 grpId="1" animBg="1" advAuto="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Text Box 4"/>
          <p:cNvSpPr txBox="1"/>
          <p:nvPr/>
        </p:nvSpPr>
        <p:spPr>
          <a:xfrm>
            <a:off x="1447799" y="1726768"/>
            <a:ext cx="7865165" cy="11388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3600">
                <a:solidFill>
                  <a:schemeClr val="accent3">
                    <a:lumOff val="44000"/>
                  </a:schemeClr>
                </a:solidFill>
              </a:defRPr>
            </a:lvl1pPr>
          </a:lstStyle>
          <a:p>
            <a:r>
              <a:t>Hemophilia, Duchenne have what in common?</a:t>
            </a:r>
          </a:p>
        </p:txBody>
      </p:sp>
      <p:pic>
        <p:nvPicPr>
          <p:cNvPr id="147" name="Picture 5" descr="Picture 5">
            <a:hlinkClick r:id="rId2" action="ppaction://hlinksldjump"/>
          </p:cNvPr>
          <p:cNvPicPr>
            <a:picLocks noChangeAspect="1"/>
          </p:cNvPicPr>
          <p:nvPr/>
        </p:nvPicPr>
        <p:blipFill>
          <a:blip r:embed="rId3">
            <a:extLst/>
          </a:blip>
          <a:stretch>
            <a:fillRect/>
          </a:stretch>
        </p:blipFill>
        <p:spPr>
          <a:xfrm>
            <a:off x="457200" y="6019800"/>
            <a:ext cx="657225" cy="476250"/>
          </a:xfrm>
          <a:prstGeom prst="rect">
            <a:avLst/>
          </a:prstGeom>
          <a:ln w="12700">
            <a:miter lim="400000"/>
          </a:ln>
        </p:spPr>
      </p:pic>
      <p:sp>
        <p:nvSpPr>
          <p:cNvPr id="148" name="TextBox 3"/>
          <p:cNvSpPr txBox="1"/>
          <p:nvPr/>
        </p:nvSpPr>
        <p:spPr>
          <a:xfrm>
            <a:off x="2514600" y="3733800"/>
            <a:ext cx="4114800" cy="6054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3600">
                <a:solidFill>
                  <a:srgbClr val="FFFF00"/>
                </a:solidFill>
              </a:defRPr>
            </a:lvl1pPr>
          </a:lstStyle>
          <a:p>
            <a:r>
              <a:t>Sex-linked genes</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3" presetClass="entr" presetSubtype="10" fill="hold" grpId="1" nodeType="clickEffect">
                                  <p:stCondLst>
                                    <p:cond delay="0"/>
                                  </p:stCondLst>
                                  <p:iterate>
                                    <p:tmAbs val="0"/>
                                  </p:iterate>
                                  <p:childTnLst>
                                    <p:set>
                                      <p:cBhvr>
                                        <p:cTn id="6" fill="hold"/>
                                        <p:tgtEl>
                                          <p:spTgt spid="148"/>
                                        </p:tgtEl>
                                        <p:attrNameLst>
                                          <p:attrName>style.visibility</p:attrName>
                                        </p:attrNameLst>
                                      </p:cBhvr>
                                      <p:to>
                                        <p:strVal val="visible"/>
                                      </p:to>
                                    </p:set>
                                    <p:animEffect transition="in" filter="blinds(horizontal)">
                                      <p:cBhvr>
                                        <p:cTn id="7" dur="500"/>
                                        <p:tgtEl>
                                          <p:spTgt spid="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 grpId="1" animBg="1" advAuto="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Text Box 4"/>
          <p:cNvSpPr txBox="1"/>
          <p:nvPr/>
        </p:nvSpPr>
        <p:spPr>
          <a:xfrm>
            <a:off x="2209800" y="1752600"/>
            <a:ext cx="6374790" cy="6054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defRPr sz="3600">
                <a:solidFill>
                  <a:schemeClr val="accent3">
                    <a:lumOff val="44000"/>
                  </a:schemeClr>
                </a:solidFill>
              </a:defRPr>
            </a:lvl1pPr>
          </a:lstStyle>
          <a:p>
            <a:r>
              <a:t>Why are  most calico cats female?</a:t>
            </a:r>
          </a:p>
        </p:txBody>
      </p:sp>
      <p:pic>
        <p:nvPicPr>
          <p:cNvPr id="151" name="Picture 5" descr="Picture 5">
            <a:hlinkClick r:id="rId2" action="ppaction://hlinksldjump"/>
          </p:cNvPr>
          <p:cNvPicPr>
            <a:picLocks noChangeAspect="1"/>
          </p:cNvPicPr>
          <p:nvPr/>
        </p:nvPicPr>
        <p:blipFill>
          <a:blip r:embed="rId3">
            <a:extLst/>
          </a:blip>
          <a:stretch>
            <a:fillRect/>
          </a:stretch>
        </p:blipFill>
        <p:spPr>
          <a:xfrm>
            <a:off x="457200" y="6019800"/>
            <a:ext cx="657225" cy="476250"/>
          </a:xfrm>
          <a:prstGeom prst="rect">
            <a:avLst/>
          </a:prstGeom>
          <a:ln w="12700">
            <a:miter lim="400000"/>
          </a:ln>
        </p:spPr>
      </p:pic>
      <p:sp>
        <p:nvSpPr>
          <p:cNvPr id="152" name="Text Box 4"/>
          <p:cNvSpPr txBox="1"/>
          <p:nvPr/>
        </p:nvSpPr>
        <p:spPr>
          <a:xfrm>
            <a:off x="1848573" y="3556031"/>
            <a:ext cx="6968850" cy="8680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p>
            <a:pPr>
              <a:defRPr sz="2600">
                <a:solidFill>
                  <a:srgbClr val="FFFF00"/>
                </a:solidFill>
                <a:latin typeface="+mn-lt"/>
                <a:ea typeface="+mn-ea"/>
                <a:cs typeface="+mn-cs"/>
                <a:sym typeface="Arial"/>
              </a:defRPr>
            </a:pPr>
            <a:r>
              <a:t>caused by inactivation of the second X (which </a:t>
            </a:r>
          </a:p>
          <a:p>
            <a:pPr>
              <a:defRPr sz="2600">
                <a:solidFill>
                  <a:srgbClr val="FFFF00"/>
                </a:solidFill>
                <a:latin typeface="+mn-lt"/>
                <a:ea typeface="+mn-ea"/>
                <a:cs typeface="+mn-cs"/>
                <a:sym typeface="Arial"/>
              </a:defRPr>
            </a:pPr>
            <a:r>
              <a:t>most males do not have)</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 grpId="1" animBg="1" advAuto="0"/>
    </p:bldLst>
  </p:timing>
</p:sld>
</file>

<file path=ppt/theme/theme1.xml><?xml version="1.0" encoding="utf-8"?>
<a:theme xmlns:a="http://schemas.openxmlformats.org/drawingml/2006/main" name="Default Design">
  <a:themeElements>
    <a:clrScheme name="Default Design">
      <a:dk1>
        <a:srgbClr val="000000"/>
      </a:dk1>
      <a:lt1>
        <a:srgbClr val="000000"/>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Default Design">
      <a:majorFont>
        <a:latin typeface="Helvetica"/>
        <a:ea typeface="Helvetica"/>
        <a:cs typeface="Helvetica"/>
      </a:majorFont>
      <a:minorFont>
        <a:latin typeface="Arial"/>
        <a:ea typeface="Arial"/>
        <a:cs typeface="Arial"/>
      </a:minorFont>
    </a:fontScheme>
    <a:fmtScheme name="Default Desig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Design">
  <a:themeElements>
    <a:clrScheme name="Default Design">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Default Design">
      <a:majorFont>
        <a:latin typeface="Helvetica"/>
        <a:ea typeface="Helvetica"/>
        <a:cs typeface="Helvetica"/>
      </a:majorFont>
      <a:minorFont>
        <a:latin typeface="Arial"/>
        <a:ea typeface="Arial"/>
        <a:cs typeface="Arial"/>
      </a:minorFont>
    </a:fontScheme>
    <a:fmtScheme name="Default Desig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505</Words>
  <Application>Microsoft Office PowerPoint</Application>
  <PresentationFormat>On-screen Show (4:3)</PresentationFormat>
  <Paragraphs>105</Paragraphs>
  <Slides>26</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26</vt:i4>
      </vt:variant>
    </vt:vector>
  </HeadingPairs>
  <TitlesOfParts>
    <vt:vector size="29" baseType="lpstr">
      <vt:lpstr>Arial</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KRISTINE AMENTLER</dc:creator>
  <cp:lastModifiedBy>User</cp:lastModifiedBy>
  <cp:revision>1</cp:revision>
  <dcterms:modified xsi:type="dcterms:W3CDTF">2020-02-12T18:12:19Z</dcterms:modified>
</cp:coreProperties>
</file>